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8" r:id="rId3"/>
    <p:sldId id="286" r:id="rId4"/>
    <p:sldId id="290" r:id="rId5"/>
    <p:sldId id="289" r:id="rId6"/>
    <p:sldId id="287" r:id="rId7"/>
    <p:sldId id="257" r:id="rId8"/>
    <p:sldId id="258" r:id="rId9"/>
    <p:sldId id="259" r:id="rId10"/>
    <p:sldId id="260" r:id="rId11"/>
    <p:sldId id="261" r:id="rId12"/>
    <p:sldId id="263" r:id="rId13"/>
    <p:sldId id="271" r:id="rId14"/>
    <p:sldId id="270" r:id="rId15"/>
    <p:sldId id="269" r:id="rId16"/>
    <p:sldId id="268" r:id="rId17"/>
    <p:sldId id="267" r:id="rId18"/>
    <p:sldId id="291" r:id="rId19"/>
    <p:sldId id="279" r:id="rId20"/>
    <p:sldId id="280" r:id="rId21"/>
    <p:sldId id="282" r:id="rId22"/>
    <p:sldId id="281" r:id="rId23"/>
    <p:sldId id="278" r:id="rId24"/>
    <p:sldId id="283" r:id="rId25"/>
    <p:sldId id="284" r:id="rId26"/>
    <p:sldId id="285" r:id="rId27"/>
    <p:sldId id="292" r:id="rId28"/>
    <p:sldId id="262" r:id="rId29"/>
    <p:sldId id="273" r:id="rId30"/>
    <p:sldId id="272" r:id="rId31"/>
    <p:sldId id="294" r:id="rId32"/>
    <p:sldId id="299" r:id="rId33"/>
    <p:sldId id="295" r:id="rId34"/>
    <p:sldId id="300" r:id="rId35"/>
    <p:sldId id="296" r:id="rId36"/>
    <p:sldId id="297" r:id="rId37"/>
    <p:sldId id="298"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9" autoAdjust="0"/>
  </p:normalViewPr>
  <p:slideViewPr>
    <p:cSldViewPr>
      <p:cViewPr>
        <p:scale>
          <a:sx n="60" d="100"/>
          <a:sy n="60" d="100"/>
        </p:scale>
        <p:origin x="-164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39F39B2-C881-46BE-8E32-A8CC9B43F60D}" type="datetimeFigureOut">
              <a:rPr lang="es-ES"/>
              <a:pPr>
                <a:defRPr/>
              </a:pPr>
              <a:t>27/04/2017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95F6C8-0288-4881-B8A0-188EAC437F4E}" type="slidenum">
              <a:rPr lang="es-ES"/>
              <a:pPr>
                <a:defRPr/>
              </a:pPr>
              <a:t>‹Nº›</a:t>
            </a:fld>
            <a:endParaRPr lang="es-ES" dirty="0"/>
          </a:p>
        </p:txBody>
      </p:sp>
    </p:spTree>
    <p:extLst>
      <p:ext uri="{BB962C8B-B14F-4D97-AF65-F5344CB8AC3E}">
        <p14:creationId xmlns:p14="http://schemas.microsoft.com/office/powerpoint/2010/main" val="21318011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447D08E-39A2-4ED0-A242-74103A2D406C}" type="datetimeFigureOut">
              <a:rPr lang="es-ES"/>
              <a:pPr>
                <a:defRPr/>
              </a:pPr>
              <a:t>27/04/2017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0E91769-D3C8-4BA1-81DD-0E5F399898D7}"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74B2558-10D8-4B7C-BB77-B9CB9E255035}" type="datetimeFigureOut">
              <a:rPr lang="es-ES"/>
              <a:pPr>
                <a:defRPr/>
              </a:pPr>
              <a:t>27/04/2017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5A00175-3560-42FF-8A54-C30DDFD9BB2E}"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18CCB64-41F8-42B7-BD31-3CA55B9D5C7C}" type="datetimeFigureOut">
              <a:rPr lang="es-ES"/>
              <a:pPr>
                <a:defRPr/>
              </a:pPr>
              <a:t>27/04/2017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D97A440-792A-47E9-8C2A-D069D80BDA9A}"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7063344-786B-4503-828B-1731DEC016F3}" type="datetimeFigureOut">
              <a:rPr lang="es-ES"/>
              <a:pPr>
                <a:defRPr/>
              </a:pPr>
              <a:t>27/04/2017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A9D4CFF-61A0-41E0-A8F4-BBCFBBAA6FC2}"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4C477BE-DF50-40B3-87BA-FD473B550F1B}" type="datetimeFigureOut">
              <a:rPr lang="es-ES"/>
              <a:pPr>
                <a:defRPr/>
              </a:pPr>
              <a:t>27/04/2017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4BDE1F-E4BC-45AE-8905-3D26A6DD98D7}"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14E8ABA-DFF7-4BC1-9BC0-69780F783847}" type="datetimeFigureOut">
              <a:rPr lang="es-ES"/>
              <a:pPr>
                <a:defRPr/>
              </a:pPr>
              <a:t>27/04/2017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3957B19-64A8-4F28-8338-6D883B14A9BE}"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ECDEF20-0302-4B36-9DC7-49FE1E926CDF}" type="datetimeFigureOut">
              <a:rPr lang="es-ES"/>
              <a:pPr>
                <a:defRPr/>
              </a:pPr>
              <a:t>27/04/2017</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318EAA1-B513-466C-ACA3-2C5AC29604AF}"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7B7E56A-6E2C-4F84-BFC9-71800F9B489F}" type="datetimeFigureOut">
              <a:rPr lang="es-ES"/>
              <a:pPr>
                <a:defRPr/>
              </a:pPr>
              <a:t>27/04/2017</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CC4B9C2-E6DC-480E-99CF-6E54EF2C51FF}"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B4DB686-3731-468B-B35E-71EF0DE27BD0}" type="datetimeFigureOut">
              <a:rPr lang="es-ES"/>
              <a:pPr>
                <a:defRPr/>
              </a:pPr>
              <a:t>27/04/2017</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724C903-D1FC-43B3-B764-4E3E9337E86E}"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A030D34-A4BD-41D5-A39D-DB29BFB37BDA}" type="datetimeFigureOut">
              <a:rPr lang="es-ES"/>
              <a:pPr>
                <a:defRPr/>
              </a:pPr>
              <a:t>27/04/2017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A0464FF-0F8E-4B1A-A00B-60F31C63E42A}"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CE1953-D841-4FF7-8B46-E01260083DDB}" type="datetimeFigureOut">
              <a:rPr lang="es-ES"/>
              <a:pPr>
                <a:defRPr/>
              </a:pPr>
              <a:t>27/04/2017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42836AC-1852-4787-A279-9C9BC23F1A15}"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0D68ACD-B5E3-4903-BC2E-5EB456FA5E9F}" type="datetimeFigureOut">
              <a:rPr lang="es-ES"/>
              <a:pPr>
                <a:defRPr/>
              </a:pPr>
              <a:t>27/04/2017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039A698-F5BE-4A59-A9C5-80CD7CEBE08A}"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www.oecd.org/centrodemexico/laocde/" TargetMode="External"/><Relationship Id="rId2" Type="http://schemas.openxmlformats.org/officeDocument/2006/relationships/hyperlink" Target="http://www.oecdbetterlifeindex.org/es/" TargetMode="External"/><Relationship Id="rId1" Type="http://schemas.openxmlformats.org/officeDocument/2006/relationships/slideLayout" Target="../slideLayouts/slideLayout2.xml"/><Relationship Id="rId4" Type="http://schemas.openxmlformats.org/officeDocument/2006/relationships/hyperlink" Target="http://metrocosm.com/global-immigration-ma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ctrTitle"/>
          </p:nvPr>
        </p:nvSpPr>
        <p:spPr>
          <a:xfrm>
            <a:off x="900113" y="1700213"/>
            <a:ext cx="7343775" cy="1441450"/>
          </a:xfrm>
        </p:spPr>
        <p:txBody>
          <a:bodyPr/>
          <a:lstStyle/>
          <a:p>
            <a:r>
              <a:rPr lang="es-ES" sz="2000" smtClean="0"/>
              <a:t>Doctorado Ciencias Sociales. FACES.</a:t>
            </a:r>
            <a:br>
              <a:rPr lang="es-ES" sz="2000" smtClean="0"/>
            </a:br>
            <a:r>
              <a:rPr lang="es-ES" sz="2000" smtClean="0"/>
              <a:t>Línea: </a:t>
            </a:r>
            <a:r>
              <a:rPr lang="es-ES" sz="2000" b="1" smtClean="0"/>
              <a:t>Población y Sociedad</a:t>
            </a:r>
            <a:r>
              <a:rPr lang="es-ES" sz="2000" smtClean="0"/>
              <a:t/>
            </a:r>
            <a:br>
              <a:rPr lang="es-ES" sz="2000" smtClean="0"/>
            </a:br>
            <a:r>
              <a:rPr lang="es-ES" sz="2000" smtClean="0"/>
              <a:t>Seminario: </a:t>
            </a:r>
            <a:r>
              <a:rPr lang="es-ES" sz="2000" i="1" smtClean="0"/>
              <a:t>Mediciones Alternativas de Desarrollo y Bienestar</a:t>
            </a:r>
            <a:r>
              <a:rPr lang="es-ES" sz="2000" smtClean="0"/>
              <a:t/>
            </a:r>
            <a:br>
              <a:rPr lang="es-ES" sz="2000" smtClean="0"/>
            </a:br>
            <a:r>
              <a:rPr lang="es-ES" sz="2000" smtClean="0"/>
              <a:t>Emilio Osorio y Mauricio Phélan C</a:t>
            </a:r>
            <a:br>
              <a:rPr lang="es-ES" sz="2000" smtClean="0"/>
            </a:br>
            <a:r>
              <a:rPr lang="es-ES" sz="3600" smtClean="0"/>
              <a:t/>
            </a:r>
            <a:br>
              <a:rPr lang="es-ES" sz="3600" smtClean="0"/>
            </a:br>
            <a:endParaRPr lang="es-ES" sz="3600" smtClean="0"/>
          </a:p>
        </p:txBody>
      </p:sp>
      <p:sp>
        <p:nvSpPr>
          <p:cNvPr id="3" name="2 Subtítulo"/>
          <p:cNvSpPr>
            <a:spLocks noGrp="1"/>
          </p:cNvSpPr>
          <p:nvPr>
            <p:ph type="subTitle" idx="1"/>
          </p:nvPr>
        </p:nvSpPr>
        <p:spPr>
          <a:xfrm>
            <a:off x="1476375" y="3213100"/>
            <a:ext cx="6335713" cy="2376488"/>
          </a:xfrm>
        </p:spPr>
        <p:txBody>
          <a:bodyPr rtlCol="0">
            <a:normAutofit lnSpcReduction="10000"/>
          </a:bodyPr>
          <a:lstStyle/>
          <a:p>
            <a:pPr fontAlgn="auto">
              <a:spcAft>
                <a:spcPts val="0"/>
              </a:spcAft>
              <a:buFont typeface="Arial" panose="020B0604020202020204" pitchFamily="34" charset="0"/>
              <a:buNone/>
              <a:defRPr/>
            </a:pPr>
            <a:r>
              <a:rPr lang="es-ES" sz="2800" dirty="0" smtClean="0">
                <a:solidFill>
                  <a:schemeClr val="tx2">
                    <a:lumMod val="75000"/>
                  </a:schemeClr>
                </a:solidFill>
              </a:rPr>
              <a:t>Clase 3</a:t>
            </a:r>
          </a:p>
          <a:p>
            <a:pPr fontAlgn="auto">
              <a:spcAft>
                <a:spcPts val="0"/>
              </a:spcAft>
              <a:buFont typeface="Arial" panose="020B0604020202020204" pitchFamily="34" charset="0"/>
              <a:buNone/>
              <a:defRPr/>
            </a:pPr>
            <a:r>
              <a:rPr lang="es-ES" sz="2800" dirty="0">
                <a:solidFill>
                  <a:schemeClr val="tx2">
                    <a:lumMod val="75000"/>
                  </a:schemeClr>
                </a:solidFill>
              </a:rPr>
              <a:t>M</a:t>
            </a:r>
            <a:r>
              <a:rPr lang="es-ES" sz="2800" dirty="0" smtClean="0">
                <a:solidFill>
                  <a:schemeClr val="tx2">
                    <a:lumMod val="75000"/>
                  </a:schemeClr>
                </a:solidFill>
              </a:rPr>
              <a:t>ediciones Alternativas de Bienestar.</a:t>
            </a:r>
          </a:p>
          <a:p>
            <a:pPr fontAlgn="auto">
              <a:spcAft>
                <a:spcPts val="0"/>
              </a:spcAft>
              <a:buFont typeface="Arial" panose="020B0604020202020204" pitchFamily="34" charset="0"/>
              <a:buNone/>
              <a:defRPr/>
            </a:pPr>
            <a:r>
              <a:rPr lang="es-ES" sz="2800" dirty="0" smtClean="0">
                <a:solidFill>
                  <a:schemeClr val="tx2">
                    <a:lumMod val="75000"/>
                  </a:schemeClr>
                </a:solidFill>
              </a:rPr>
              <a:t>The Better Life Index  </a:t>
            </a:r>
          </a:p>
          <a:p>
            <a:pPr fontAlgn="auto">
              <a:spcAft>
                <a:spcPts val="0"/>
              </a:spcAft>
              <a:buFont typeface="Arial" panose="020B0604020202020204" pitchFamily="34" charset="0"/>
              <a:buNone/>
              <a:defRPr/>
            </a:pPr>
            <a:r>
              <a:rPr lang="es-ES" sz="2400" dirty="0" smtClean="0">
                <a:solidFill>
                  <a:schemeClr val="tx2">
                    <a:lumMod val="75000"/>
                  </a:schemeClr>
                </a:solidFill>
              </a:rPr>
              <a:t>Presentador: </a:t>
            </a:r>
          </a:p>
          <a:p>
            <a:pPr fontAlgn="auto">
              <a:spcAft>
                <a:spcPts val="0"/>
              </a:spcAft>
              <a:buFont typeface="Arial" panose="020B0604020202020204" pitchFamily="34" charset="0"/>
              <a:buNone/>
              <a:defRPr/>
            </a:pPr>
            <a:r>
              <a:rPr lang="es-ES" sz="2400" dirty="0" smtClean="0">
                <a:solidFill>
                  <a:schemeClr val="tx2">
                    <a:lumMod val="75000"/>
                  </a:schemeClr>
                </a:solidFill>
              </a:rPr>
              <a:t>Carlos J. Mesa B </a:t>
            </a:r>
            <a:endParaRPr lang="es-ES" sz="2400" dirty="0">
              <a:solidFill>
                <a:schemeClr val="tx2">
                  <a:lumMod val="75000"/>
                </a:schemeClr>
              </a:solidFill>
            </a:endParaRPr>
          </a:p>
        </p:txBody>
      </p:sp>
      <p:pic>
        <p:nvPicPr>
          <p:cNvPr id="14339" name="Picture 2"/>
          <p:cNvPicPr>
            <a:picLocks noChangeAspect="1" noChangeArrowheads="1"/>
          </p:cNvPicPr>
          <p:nvPr/>
        </p:nvPicPr>
        <p:blipFill>
          <a:blip r:embed="rId2"/>
          <a:srcRect/>
          <a:stretch>
            <a:fillRect/>
          </a:stretch>
        </p:blipFill>
        <p:spPr bwMode="auto">
          <a:xfrm>
            <a:off x="4067175" y="188913"/>
            <a:ext cx="9271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3554" name="Picture 2"/>
          <p:cNvPicPr>
            <a:picLocks noChangeAspect="1" noChangeArrowheads="1"/>
          </p:cNvPicPr>
          <p:nvPr/>
        </p:nvPicPr>
        <p:blipFill>
          <a:blip r:embed="rId2"/>
          <a:srcRect l="60909" t="19011" r="12738" b="6248"/>
          <a:stretch>
            <a:fillRect/>
          </a:stretch>
        </p:blipFill>
        <p:spPr bwMode="auto">
          <a:xfrm>
            <a:off x="5508625" y="352425"/>
            <a:ext cx="3429000" cy="5467350"/>
          </a:xfrm>
          <a:prstGeom prst="rect">
            <a:avLst/>
          </a:prstGeom>
          <a:noFill/>
          <a:ln w="9525">
            <a:solidFill>
              <a:schemeClr val="tx1"/>
            </a:solidFill>
            <a:miter lim="800000"/>
            <a:headEnd/>
            <a:tailEnd/>
          </a:ln>
        </p:spPr>
      </p:pic>
      <p:pic>
        <p:nvPicPr>
          <p:cNvPr id="23555" name="Picture 2"/>
          <p:cNvPicPr>
            <a:picLocks noChangeAspect="1" noChangeArrowheads="1"/>
          </p:cNvPicPr>
          <p:nvPr/>
        </p:nvPicPr>
        <p:blipFill>
          <a:blip r:embed="rId2"/>
          <a:srcRect l="11566" t="8855" r="54230" b="6250"/>
          <a:stretch>
            <a:fillRect/>
          </a:stretch>
        </p:blipFill>
        <p:spPr bwMode="auto">
          <a:xfrm>
            <a:off x="250825" y="590550"/>
            <a:ext cx="4451350"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4578" name="Picture 2"/>
          <p:cNvPicPr>
            <a:picLocks noChangeAspect="1" noChangeArrowheads="1"/>
          </p:cNvPicPr>
          <p:nvPr/>
        </p:nvPicPr>
        <p:blipFill>
          <a:blip r:embed="rId2"/>
          <a:srcRect l="65154" t="19531" r="14203" b="6248"/>
          <a:stretch>
            <a:fillRect/>
          </a:stretch>
        </p:blipFill>
        <p:spPr bwMode="auto">
          <a:xfrm>
            <a:off x="5724525" y="620713"/>
            <a:ext cx="2686050" cy="5429250"/>
          </a:xfrm>
          <a:prstGeom prst="rect">
            <a:avLst/>
          </a:prstGeom>
          <a:noFill/>
          <a:ln w="9525">
            <a:solidFill>
              <a:srgbClr val="92D050"/>
            </a:solidFill>
            <a:miter lim="800000"/>
            <a:headEnd/>
            <a:tailEnd/>
          </a:ln>
        </p:spPr>
      </p:pic>
      <p:grpSp>
        <p:nvGrpSpPr>
          <p:cNvPr id="24579" name="2 Grupo"/>
          <p:cNvGrpSpPr>
            <a:grpSpLocks/>
          </p:cNvGrpSpPr>
          <p:nvPr/>
        </p:nvGrpSpPr>
        <p:grpSpPr bwMode="auto">
          <a:xfrm>
            <a:off x="508000" y="952500"/>
            <a:ext cx="4279900" cy="4360863"/>
            <a:chOff x="-4717032" y="-342900"/>
            <a:chExt cx="4280148" cy="4360218"/>
          </a:xfrm>
        </p:grpSpPr>
        <p:pic>
          <p:nvPicPr>
            <p:cNvPr id="24580" name="Picture 2"/>
            <p:cNvPicPr>
              <a:picLocks noChangeAspect="1" noChangeArrowheads="1"/>
            </p:cNvPicPr>
            <p:nvPr/>
          </p:nvPicPr>
          <p:blipFill>
            <a:blip r:embed="rId2"/>
            <a:srcRect l="10396" t="9145" r="62570" b="31252"/>
            <a:stretch>
              <a:fillRect/>
            </a:stretch>
          </p:blipFill>
          <p:spPr bwMode="auto">
            <a:xfrm>
              <a:off x="-4717032" y="-342900"/>
              <a:ext cx="3517626" cy="4360218"/>
            </a:xfrm>
            <a:prstGeom prst="rect">
              <a:avLst/>
            </a:prstGeom>
            <a:noFill/>
            <a:ln w="9525">
              <a:noFill/>
              <a:miter lim="800000"/>
              <a:headEnd/>
              <a:tailEnd/>
            </a:ln>
          </p:spPr>
        </p:pic>
        <p:pic>
          <p:nvPicPr>
            <p:cNvPr id="24581" name="Picture 2"/>
            <p:cNvPicPr>
              <a:picLocks noChangeAspect="1" noChangeArrowheads="1"/>
            </p:cNvPicPr>
            <p:nvPr/>
          </p:nvPicPr>
          <p:blipFill>
            <a:blip r:embed="rId2"/>
            <a:srcRect l="13615" t="8855" r="56808" b="81770"/>
            <a:stretch>
              <a:fillRect/>
            </a:stretch>
          </p:blipFill>
          <p:spPr bwMode="auto">
            <a:xfrm>
              <a:off x="-4284984" y="-342900"/>
              <a:ext cx="3848100" cy="685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5602" name="Picture 2"/>
          <p:cNvPicPr>
            <a:picLocks noChangeAspect="1" noChangeArrowheads="1"/>
          </p:cNvPicPr>
          <p:nvPr/>
        </p:nvPicPr>
        <p:blipFill>
          <a:blip r:embed="rId2"/>
          <a:srcRect l="64426" t="18330" r="14056" b="6250"/>
          <a:stretch>
            <a:fillRect/>
          </a:stretch>
        </p:blipFill>
        <p:spPr bwMode="auto">
          <a:xfrm>
            <a:off x="6011863" y="1181100"/>
            <a:ext cx="2800350" cy="5516563"/>
          </a:xfrm>
          <a:prstGeom prst="rect">
            <a:avLst/>
          </a:prstGeom>
          <a:noFill/>
          <a:ln w="9525">
            <a:solidFill>
              <a:srgbClr val="00B050"/>
            </a:solidFill>
            <a:miter lim="800000"/>
            <a:headEnd/>
            <a:tailEnd/>
          </a:ln>
        </p:spPr>
      </p:pic>
      <p:pic>
        <p:nvPicPr>
          <p:cNvPr id="25603" name="Picture 2"/>
          <p:cNvPicPr>
            <a:picLocks noChangeAspect="1" noChangeArrowheads="1"/>
          </p:cNvPicPr>
          <p:nvPr/>
        </p:nvPicPr>
        <p:blipFill>
          <a:blip r:embed="rId2"/>
          <a:srcRect l="13908" t="21677" r="62305" b="6250"/>
          <a:stretch>
            <a:fillRect/>
          </a:stretch>
        </p:blipFill>
        <p:spPr bwMode="auto">
          <a:xfrm>
            <a:off x="261938" y="1412875"/>
            <a:ext cx="3095625" cy="5272088"/>
          </a:xfrm>
          <a:prstGeom prst="rect">
            <a:avLst/>
          </a:prstGeom>
          <a:noFill/>
          <a:ln w="9525">
            <a:noFill/>
            <a:miter lim="800000"/>
            <a:headEnd/>
            <a:tailEnd/>
          </a:ln>
        </p:spPr>
      </p:pic>
      <p:pic>
        <p:nvPicPr>
          <p:cNvPr id="25604" name="Picture 2"/>
          <p:cNvPicPr>
            <a:picLocks noChangeAspect="1" noChangeArrowheads="1"/>
          </p:cNvPicPr>
          <p:nvPr/>
        </p:nvPicPr>
        <p:blipFill>
          <a:blip r:embed="rId2"/>
          <a:srcRect l="13908" t="9114" r="46999" b="80881"/>
          <a:stretch>
            <a:fillRect/>
          </a:stretch>
        </p:blipFill>
        <p:spPr bwMode="auto">
          <a:xfrm>
            <a:off x="323850" y="620713"/>
            <a:ext cx="50863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6626" name="Picture 2"/>
          <p:cNvPicPr>
            <a:picLocks noChangeAspect="1" noChangeArrowheads="1"/>
          </p:cNvPicPr>
          <p:nvPr/>
        </p:nvPicPr>
        <p:blipFill>
          <a:blip r:embed="rId2"/>
          <a:srcRect l="63101" t="9634" r="13177" b="18230"/>
          <a:stretch>
            <a:fillRect/>
          </a:stretch>
        </p:blipFill>
        <p:spPr bwMode="auto">
          <a:xfrm>
            <a:off x="5292725" y="1328738"/>
            <a:ext cx="3086100" cy="5276850"/>
          </a:xfrm>
          <a:prstGeom prst="rect">
            <a:avLst/>
          </a:prstGeom>
          <a:noFill/>
          <a:ln w="9525">
            <a:noFill/>
            <a:miter lim="800000"/>
            <a:headEnd/>
            <a:tailEnd/>
          </a:ln>
        </p:spPr>
      </p:pic>
      <p:pic>
        <p:nvPicPr>
          <p:cNvPr id="26627" name="Picture 2"/>
          <p:cNvPicPr>
            <a:picLocks noChangeAspect="1" noChangeArrowheads="1"/>
          </p:cNvPicPr>
          <p:nvPr/>
        </p:nvPicPr>
        <p:blipFill>
          <a:blip r:embed="rId2"/>
          <a:srcRect l="13763" t="26707" r="62227" b="18230"/>
          <a:stretch>
            <a:fillRect/>
          </a:stretch>
        </p:blipFill>
        <p:spPr bwMode="auto">
          <a:xfrm>
            <a:off x="25400" y="1952625"/>
            <a:ext cx="3124200" cy="4027488"/>
          </a:xfrm>
          <a:prstGeom prst="rect">
            <a:avLst/>
          </a:prstGeom>
          <a:noFill/>
          <a:ln w="9525">
            <a:noFill/>
            <a:miter lim="800000"/>
            <a:headEnd/>
            <a:tailEnd/>
          </a:ln>
        </p:spPr>
      </p:pic>
      <p:pic>
        <p:nvPicPr>
          <p:cNvPr id="26628" name="Picture 2"/>
          <p:cNvPicPr>
            <a:picLocks noChangeAspect="1" noChangeArrowheads="1"/>
          </p:cNvPicPr>
          <p:nvPr/>
        </p:nvPicPr>
        <p:blipFill>
          <a:blip r:embed="rId2"/>
          <a:srcRect l="13763" t="9634" r="38217" b="74074"/>
          <a:stretch>
            <a:fillRect/>
          </a:stretch>
        </p:blipFill>
        <p:spPr bwMode="auto">
          <a:xfrm>
            <a:off x="250825" y="708025"/>
            <a:ext cx="6248400"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7650" name="Picture 2"/>
          <p:cNvPicPr>
            <a:picLocks noChangeAspect="1" noChangeArrowheads="1"/>
          </p:cNvPicPr>
          <p:nvPr/>
        </p:nvPicPr>
        <p:blipFill>
          <a:blip r:embed="rId2"/>
          <a:srcRect l="62370" t="20573" r="15227" b="6250"/>
          <a:stretch>
            <a:fillRect/>
          </a:stretch>
        </p:blipFill>
        <p:spPr bwMode="auto">
          <a:xfrm>
            <a:off x="5795963" y="836613"/>
            <a:ext cx="2914650" cy="5353050"/>
          </a:xfrm>
          <a:prstGeom prst="rect">
            <a:avLst/>
          </a:prstGeom>
          <a:noFill/>
          <a:ln w="9525">
            <a:noFill/>
            <a:miter lim="800000"/>
            <a:headEnd/>
            <a:tailEnd/>
          </a:ln>
        </p:spPr>
      </p:pic>
      <p:pic>
        <p:nvPicPr>
          <p:cNvPr id="27651" name="Picture 2"/>
          <p:cNvPicPr>
            <a:picLocks noChangeAspect="1" noChangeArrowheads="1"/>
          </p:cNvPicPr>
          <p:nvPr/>
        </p:nvPicPr>
        <p:blipFill>
          <a:blip r:embed="rId2"/>
          <a:srcRect l="13469" t="9375" r="61876" b="6250"/>
          <a:stretch>
            <a:fillRect/>
          </a:stretch>
        </p:blipFill>
        <p:spPr bwMode="auto">
          <a:xfrm>
            <a:off x="1476375" y="427038"/>
            <a:ext cx="32067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8674" name="Picture 2"/>
          <p:cNvPicPr>
            <a:picLocks noChangeAspect="1" noChangeArrowheads="1"/>
          </p:cNvPicPr>
          <p:nvPr/>
        </p:nvPicPr>
        <p:blipFill>
          <a:blip r:embed="rId2"/>
          <a:srcRect l="62663" t="19792" r="13763" b="6250"/>
          <a:stretch>
            <a:fillRect/>
          </a:stretch>
        </p:blipFill>
        <p:spPr bwMode="auto">
          <a:xfrm>
            <a:off x="5795963" y="620713"/>
            <a:ext cx="3067050" cy="5410200"/>
          </a:xfrm>
          <a:prstGeom prst="rect">
            <a:avLst/>
          </a:prstGeom>
          <a:noFill/>
          <a:ln w="9525">
            <a:solidFill>
              <a:schemeClr val="tx1"/>
            </a:solidFill>
            <a:miter lim="800000"/>
            <a:headEnd/>
            <a:tailEnd/>
          </a:ln>
        </p:spPr>
      </p:pic>
      <p:pic>
        <p:nvPicPr>
          <p:cNvPr id="28675" name="Picture 2"/>
          <p:cNvPicPr>
            <a:picLocks noChangeAspect="1" noChangeArrowheads="1"/>
          </p:cNvPicPr>
          <p:nvPr/>
        </p:nvPicPr>
        <p:blipFill>
          <a:blip r:embed="rId2"/>
          <a:srcRect l="13615" t="9895" r="55984" b="6250"/>
          <a:stretch>
            <a:fillRect/>
          </a:stretch>
        </p:blipFill>
        <p:spPr bwMode="auto">
          <a:xfrm>
            <a:off x="1258888" y="476250"/>
            <a:ext cx="3956050" cy="613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9698" name="Picture 3"/>
          <p:cNvPicPr>
            <a:picLocks noChangeAspect="1" noChangeArrowheads="1"/>
          </p:cNvPicPr>
          <p:nvPr/>
        </p:nvPicPr>
        <p:blipFill>
          <a:blip r:embed="rId2"/>
          <a:srcRect l="63373" t="19943" r="12323" b="6277"/>
          <a:stretch>
            <a:fillRect/>
          </a:stretch>
        </p:blipFill>
        <p:spPr bwMode="auto">
          <a:xfrm>
            <a:off x="5003800" y="1042988"/>
            <a:ext cx="3162300" cy="5397500"/>
          </a:xfrm>
          <a:prstGeom prst="rect">
            <a:avLst/>
          </a:prstGeom>
          <a:noFill/>
          <a:ln w="9525">
            <a:noFill/>
            <a:miter lim="800000"/>
            <a:headEnd/>
            <a:tailEnd/>
          </a:ln>
        </p:spPr>
      </p:pic>
      <p:pic>
        <p:nvPicPr>
          <p:cNvPr id="29699" name="Picture 3"/>
          <p:cNvPicPr>
            <a:picLocks noChangeAspect="1" noChangeArrowheads="1"/>
          </p:cNvPicPr>
          <p:nvPr/>
        </p:nvPicPr>
        <p:blipFill>
          <a:blip r:embed="rId2"/>
          <a:srcRect l="13104" t="9114" r="57184" b="6277"/>
          <a:stretch>
            <a:fillRect/>
          </a:stretch>
        </p:blipFill>
        <p:spPr bwMode="auto">
          <a:xfrm>
            <a:off x="179388" y="646113"/>
            <a:ext cx="3865562" cy="618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30722" name="Picture 2"/>
          <p:cNvPicPr>
            <a:picLocks noChangeAspect="1" noChangeArrowheads="1"/>
          </p:cNvPicPr>
          <p:nvPr/>
        </p:nvPicPr>
        <p:blipFill>
          <a:blip r:embed="rId2"/>
          <a:srcRect l="62225" t="20395" r="13615" b="6250"/>
          <a:stretch>
            <a:fillRect/>
          </a:stretch>
        </p:blipFill>
        <p:spPr bwMode="auto">
          <a:xfrm>
            <a:off x="5867400" y="1104900"/>
            <a:ext cx="3143250" cy="5365750"/>
          </a:xfrm>
          <a:prstGeom prst="rect">
            <a:avLst/>
          </a:prstGeom>
          <a:noFill/>
          <a:ln w="9525">
            <a:solidFill>
              <a:schemeClr val="tx1"/>
            </a:solidFill>
            <a:miter lim="800000"/>
            <a:headEnd/>
            <a:tailEnd/>
          </a:ln>
        </p:spPr>
      </p:pic>
      <p:pic>
        <p:nvPicPr>
          <p:cNvPr id="30723" name="Picture 2"/>
          <p:cNvPicPr>
            <a:picLocks noChangeAspect="1" noChangeArrowheads="1"/>
          </p:cNvPicPr>
          <p:nvPr/>
        </p:nvPicPr>
        <p:blipFill>
          <a:blip r:embed="rId2"/>
          <a:srcRect l="13177" t="25520" r="61748" b="33855"/>
          <a:stretch>
            <a:fillRect/>
          </a:stretch>
        </p:blipFill>
        <p:spPr bwMode="auto">
          <a:xfrm>
            <a:off x="0" y="1866900"/>
            <a:ext cx="3262313" cy="2971800"/>
          </a:xfrm>
          <a:prstGeom prst="rect">
            <a:avLst/>
          </a:prstGeom>
          <a:noFill/>
          <a:ln w="9525">
            <a:noFill/>
            <a:miter lim="800000"/>
            <a:headEnd/>
            <a:tailEnd/>
          </a:ln>
        </p:spPr>
      </p:pic>
      <p:pic>
        <p:nvPicPr>
          <p:cNvPr id="30724" name="Picture 2"/>
          <p:cNvPicPr>
            <a:picLocks noChangeAspect="1" noChangeArrowheads="1"/>
          </p:cNvPicPr>
          <p:nvPr/>
        </p:nvPicPr>
        <p:blipFill>
          <a:blip r:embed="rId2"/>
          <a:srcRect l="13177" t="8855" r="36674" b="74957"/>
          <a:stretch>
            <a:fillRect/>
          </a:stretch>
        </p:blipFill>
        <p:spPr bwMode="auto">
          <a:xfrm>
            <a:off x="134938" y="771525"/>
            <a:ext cx="5300662"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5775" y="3244850"/>
            <a:ext cx="5632450" cy="768350"/>
          </a:xfrm>
          <a:prstGeom prst="rect">
            <a:avLst/>
          </a:prstGeom>
        </p:spPr>
        <p:txBody>
          <a:bodyPr wrap="none">
            <a:spAutoFit/>
          </a:bodyPr>
          <a:lstStyle/>
          <a:p>
            <a:pPr algn="ctr" fontAlgn="auto">
              <a:spcAft>
                <a:spcPts val="0"/>
              </a:spcAft>
              <a:defRPr/>
            </a:pPr>
            <a:r>
              <a:rPr lang="es-VE" sz="4400" b="1" dirty="0">
                <a:solidFill>
                  <a:schemeClr val="accent1"/>
                </a:solidFill>
                <a:latin typeface="+mj-lt"/>
                <a:ea typeface="+mj-ea"/>
                <a:cs typeface="+mj-cs"/>
              </a:rPr>
              <a:t>Enfoques de Población.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r>
              <a:rPr lang="es-VE" smtClean="0"/>
              <a:t>¿Cómo utilizar el índice ?</a:t>
            </a:r>
          </a:p>
        </p:txBody>
      </p:sp>
      <p:pic>
        <p:nvPicPr>
          <p:cNvPr id="32770" name="Picture 2"/>
          <p:cNvPicPr>
            <a:picLocks noChangeAspect="1" noChangeArrowheads="1"/>
          </p:cNvPicPr>
          <p:nvPr/>
        </p:nvPicPr>
        <p:blipFill>
          <a:blip r:embed="rId2"/>
          <a:srcRect t="24480" b="35416"/>
          <a:stretch>
            <a:fillRect/>
          </a:stretch>
        </p:blipFill>
        <p:spPr bwMode="auto">
          <a:xfrm>
            <a:off x="0" y="1790700"/>
            <a:ext cx="8964613"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a:xfrm>
            <a:off x="457200" y="2708275"/>
            <a:ext cx="8229600" cy="1143000"/>
          </a:xfrm>
        </p:spPr>
        <p:txBody>
          <a:bodyPr/>
          <a:lstStyle/>
          <a:p>
            <a:r>
              <a:rPr lang="es-VE" b="1" smtClean="0">
                <a:solidFill>
                  <a:schemeClr val="accent1"/>
                </a:solidFill>
              </a:rPr>
              <a:t>Objetivo de medición del Índice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l="67024" t="9375" r="16724" b="21616"/>
          <a:stretch>
            <a:fillRect/>
          </a:stretch>
        </p:blipFill>
        <p:spPr bwMode="auto">
          <a:xfrm>
            <a:off x="6778625" y="549275"/>
            <a:ext cx="2114550" cy="5048250"/>
          </a:xfrm>
          <a:prstGeom prst="rect">
            <a:avLst/>
          </a:prstGeom>
          <a:noFill/>
          <a:ln w="9525">
            <a:noFill/>
            <a:miter lim="800000"/>
            <a:headEnd/>
            <a:tailEnd/>
          </a:ln>
        </p:spPr>
      </p:pic>
      <p:pic>
        <p:nvPicPr>
          <p:cNvPr id="33794" name="Picture 2"/>
          <p:cNvPicPr>
            <a:picLocks noChangeAspect="1" noChangeArrowheads="1"/>
          </p:cNvPicPr>
          <p:nvPr/>
        </p:nvPicPr>
        <p:blipFill>
          <a:blip r:embed="rId2"/>
          <a:srcRect l="13615" t="9377" r="38979" b="53906"/>
          <a:stretch>
            <a:fillRect/>
          </a:stretch>
        </p:blipFill>
        <p:spPr bwMode="auto">
          <a:xfrm>
            <a:off x="204788" y="549275"/>
            <a:ext cx="6167437" cy="2686050"/>
          </a:xfrm>
          <a:prstGeom prst="rect">
            <a:avLst/>
          </a:prstGeom>
          <a:noFill/>
          <a:ln w="9525">
            <a:noFill/>
            <a:miter lim="800000"/>
            <a:headEnd/>
            <a:tailEnd/>
          </a:ln>
        </p:spPr>
      </p:pic>
      <p:pic>
        <p:nvPicPr>
          <p:cNvPr id="33795" name="Picture 2"/>
          <p:cNvPicPr>
            <a:picLocks noChangeAspect="1" noChangeArrowheads="1"/>
          </p:cNvPicPr>
          <p:nvPr/>
        </p:nvPicPr>
        <p:blipFill>
          <a:blip r:embed="rId2"/>
          <a:srcRect l="13615" t="47917" r="38393" b="21616"/>
          <a:stretch>
            <a:fillRect/>
          </a:stretch>
        </p:blipFill>
        <p:spPr bwMode="auto">
          <a:xfrm>
            <a:off x="250825" y="3429000"/>
            <a:ext cx="6245225" cy="2228850"/>
          </a:xfrm>
          <a:prstGeom prst="rect">
            <a:avLst/>
          </a:prstGeom>
          <a:noFill/>
          <a:ln w="9525">
            <a:noFill/>
            <a:miter lim="800000"/>
            <a:headEnd/>
            <a:tailEnd/>
          </a:ln>
        </p:spPr>
      </p:pic>
      <p:sp>
        <p:nvSpPr>
          <p:cNvPr id="33796" name="1 Título"/>
          <p:cNvSpPr>
            <a:spLocks noGrp="1"/>
          </p:cNvSpPr>
          <p:nvPr>
            <p:ph type="title"/>
          </p:nvPr>
        </p:nvSpPr>
        <p:spPr>
          <a:xfrm>
            <a:off x="250825" y="188913"/>
            <a:ext cx="6038850" cy="390525"/>
          </a:xfrm>
        </p:spPr>
        <p:txBody>
          <a:bodyPr/>
          <a:lstStyle/>
          <a:p>
            <a:pPr algn="l"/>
            <a:r>
              <a:rPr lang="es-VE" sz="2400" b="1" smtClean="0">
                <a:latin typeface="Arial" charset="0"/>
                <a:cs typeface="Arial" charset="0"/>
              </a:rPr>
              <a:t>¿Cómo utilizar el índice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l="12482" t="32507" r="37029" b="39803"/>
          <a:stretch>
            <a:fillRect/>
          </a:stretch>
        </p:blipFill>
        <p:spPr bwMode="auto">
          <a:xfrm>
            <a:off x="0" y="1773238"/>
            <a:ext cx="6569075" cy="2025650"/>
          </a:xfrm>
          <a:prstGeom prst="rect">
            <a:avLst/>
          </a:prstGeom>
          <a:noFill/>
          <a:ln w="9525">
            <a:noFill/>
            <a:miter lim="800000"/>
            <a:headEnd/>
            <a:tailEnd/>
          </a:ln>
        </p:spPr>
      </p:pic>
      <p:pic>
        <p:nvPicPr>
          <p:cNvPr id="34818" name="Picture 2"/>
          <p:cNvPicPr>
            <a:picLocks noChangeAspect="1" noChangeArrowheads="1"/>
          </p:cNvPicPr>
          <p:nvPr/>
        </p:nvPicPr>
        <p:blipFill>
          <a:blip r:embed="rId2"/>
          <a:srcRect l="12482" t="12717" r="23618" b="68588"/>
          <a:stretch>
            <a:fillRect/>
          </a:stretch>
        </p:blipFill>
        <p:spPr bwMode="auto">
          <a:xfrm>
            <a:off x="0" y="365125"/>
            <a:ext cx="8313738" cy="1366838"/>
          </a:xfrm>
          <a:prstGeom prst="rect">
            <a:avLst/>
          </a:prstGeom>
          <a:noFill/>
          <a:ln w="9525">
            <a:noFill/>
            <a:miter lim="800000"/>
            <a:headEnd/>
            <a:tailEnd/>
          </a:ln>
        </p:spPr>
      </p:pic>
      <p:grpSp>
        <p:nvGrpSpPr>
          <p:cNvPr id="34819" name="2 Grupo"/>
          <p:cNvGrpSpPr>
            <a:grpSpLocks/>
          </p:cNvGrpSpPr>
          <p:nvPr/>
        </p:nvGrpSpPr>
        <p:grpSpPr bwMode="auto">
          <a:xfrm>
            <a:off x="179388" y="3132138"/>
            <a:ext cx="8161337" cy="3343275"/>
            <a:chOff x="179512" y="3131636"/>
            <a:chExt cx="8161703" cy="3343644"/>
          </a:xfrm>
        </p:grpSpPr>
        <p:pic>
          <p:nvPicPr>
            <p:cNvPr id="34820" name="Picture 3"/>
            <p:cNvPicPr>
              <a:picLocks noChangeAspect="1" noChangeArrowheads="1"/>
            </p:cNvPicPr>
            <p:nvPr/>
          </p:nvPicPr>
          <p:blipFill>
            <a:blip r:embed="rId3"/>
            <a:srcRect l="13567" t="14967" r="37608" b="31743"/>
            <a:stretch>
              <a:fillRect/>
            </a:stretch>
          </p:blipFill>
          <p:spPr bwMode="auto">
            <a:xfrm>
              <a:off x="3091071" y="3253602"/>
              <a:ext cx="5250144" cy="3221678"/>
            </a:xfrm>
            <a:prstGeom prst="rect">
              <a:avLst/>
            </a:prstGeom>
            <a:noFill/>
            <a:ln w="9525">
              <a:noFill/>
              <a:miter lim="800000"/>
              <a:headEnd/>
              <a:tailEnd/>
            </a:ln>
          </p:spPr>
        </p:pic>
        <p:sp>
          <p:nvSpPr>
            <p:cNvPr id="2" name="1 Rectángulo"/>
            <p:cNvSpPr/>
            <p:nvPr/>
          </p:nvSpPr>
          <p:spPr>
            <a:xfrm>
              <a:off x="179512" y="3131636"/>
              <a:ext cx="3033848" cy="801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a:blip r:embed="rId2"/>
          <a:srcRect l="2" t="10625" r="78778" b="74741"/>
          <a:stretch>
            <a:fillRect/>
          </a:stretch>
        </p:blipFill>
        <p:spPr bwMode="auto">
          <a:xfrm>
            <a:off x="323850" y="620713"/>
            <a:ext cx="2760663" cy="1069975"/>
          </a:xfrm>
          <a:prstGeom prst="rect">
            <a:avLst/>
          </a:prstGeom>
          <a:noFill/>
          <a:ln w="9525">
            <a:noFill/>
            <a:miter lim="800000"/>
            <a:headEnd/>
            <a:tailEnd/>
          </a:ln>
        </p:spPr>
      </p:pic>
      <p:pic>
        <p:nvPicPr>
          <p:cNvPr id="35842" name="Picture 3"/>
          <p:cNvPicPr>
            <a:picLocks noChangeAspect="1" noChangeArrowheads="1"/>
          </p:cNvPicPr>
          <p:nvPr/>
        </p:nvPicPr>
        <p:blipFill>
          <a:blip r:embed="rId2"/>
          <a:srcRect l="73909" t="23697" r="1685" b="5208"/>
          <a:stretch>
            <a:fillRect/>
          </a:stretch>
        </p:blipFill>
        <p:spPr bwMode="auto">
          <a:xfrm>
            <a:off x="5724525" y="620713"/>
            <a:ext cx="3175000" cy="5200650"/>
          </a:xfrm>
          <a:prstGeom prst="rect">
            <a:avLst/>
          </a:prstGeom>
          <a:noFill/>
          <a:ln w="9525">
            <a:noFill/>
            <a:miter lim="800000"/>
            <a:headEnd/>
            <a:tailEnd/>
          </a:ln>
        </p:spPr>
      </p:pic>
      <p:pic>
        <p:nvPicPr>
          <p:cNvPr id="35843" name="Picture 2"/>
          <p:cNvPicPr>
            <a:picLocks noChangeAspect="1" noChangeArrowheads="1"/>
          </p:cNvPicPr>
          <p:nvPr/>
        </p:nvPicPr>
        <p:blipFill>
          <a:blip r:embed="rId3"/>
          <a:srcRect t="24480" b="35416"/>
          <a:stretch>
            <a:fillRect/>
          </a:stretch>
        </p:blipFill>
        <p:spPr bwMode="auto">
          <a:xfrm>
            <a:off x="144463" y="2492375"/>
            <a:ext cx="5291137" cy="173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2"/>
          <a:srcRect l="48656" t="9119" r="32166" b="4944"/>
          <a:stretch>
            <a:fillRect/>
          </a:stretch>
        </p:blipFill>
        <p:spPr bwMode="auto">
          <a:xfrm>
            <a:off x="3444875" y="333375"/>
            <a:ext cx="2495550" cy="6286500"/>
          </a:xfrm>
          <a:prstGeom prst="rect">
            <a:avLst/>
          </a:prstGeom>
          <a:noFill/>
          <a:ln w="9525">
            <a:solidFill>
              <a:srgbClr val="FFC000"/>
            </a:solidFill>
            <a:miter lim="800000"/>
            <a:headEnd/>
            <a:tailEnd/>
          </a:ln>
        </p:spPr>
      </p:pic>
      <p:pic>
        <p:nvPicPr>
          <p:cNvPr id="36866" name="Picture 5"/>
          <p:cNvPicPr>
            <a:picLocks noChangeAspect="1" noChangeArrowheads="1"/>
          </p:cNvPicPr>
          <p:nvPr/>
        </p:nvPicPr>
        <p:blipFill>
          <a:blip r:embed="rId3"/>
          <a:srcRect l="46716" t="31026" r="31557" b="6995"/>
          <a:stretch>
            <a:fillRect/>
          </a:stretch>
        </p:blipFill>
        <p:spPr bwMode="auto">
          <a:xfrm>
            <a:off x="6175375" y="150813"/>
            <a:ext cx="2705100" cy="4338637"/>
          </a:xfrm>
          <a:prstGeom prst="rect">
            <a:avLst/>
          </a:prstGeom>
          <a:noFill/>
          <a:ln w="9525">
            <a:solidFill>
              <a:schemeClr val="tx1"/>
            </a:solidFill>
            <a:miter lim="800000"/>
            <a:headEnd/>
            <a:tailEnd/>
          </a:ln>
        </p:spPr>
      </p:pic>
      <p:pic>
        <p:nvPicPr>
          <p:cNvPr id="36867" name="Picture 6"/>
          <p:cNvPicPr>
            <a:picLocks noChangeAspect="1" noChangeArrowheads="1"/>
          </p:cNvPicPr>
          <p:nvPr/>
        </p:nvPicPr>
        <p:blipFill>
          <a:blip r:embed="rId4"/>
          <a:srcRect l="49258" t="32552" r="31706" b="36458"/>
          <a:stretch>
            <a:fillRect/>
          </a:stretch>
        </p:blipFill>
        <p:spPr bwMode="auto">
          <a:xfrm>
            <a:off x="6697663" y="4724400"/>
            <a:ext cx="2170112" cy="1987550"/>
          </a:xfrm>
          <a:prstGeom prst="rect">
            <a:avLst/>
          </a:prstGeom>
          <a:noFill/>
          <a:ln w="9525">
            <a:solidFill>
              <a:schemeClr val="tx1"/>
            </a:solidFill>
            <a:miter lim="800000"/>
            <a:headEnd/>
            <a:tailEnd/>
          </a:ln>
        </p:spPr>
      </p:pic>
      <p:pic>
        <p:nvPicPr>
          <p:cNvPr id="36868" name="Picture 2"/>
          <p:cNvPicPr>
            <a:picLocks noChangeAspect="1" noChangeArrowheads="1"/>
          </p:cNvPicPr>
          <p:nvPr/>
        </p:nvPicPr>
        <p:blipFill>
          <a:blip r:embed="rId5"/>
          <a:srcRect l="66177" t="20313" r="14642" b="54428"/>
          <a:stretch>
            <a:fillRect/>
          </a:stretch>
        </p:blipFill>
        <p:spPr bwMode="auto">
          <a:xfrm>
            <a:off x="250825" y="4821238"/>
            <a:ext cx="2495550" cy="1847850"/>
          </a:xfrm>
          <a:prstGeom prst="rect">
            <a:avLst/>
          </a:prstGeom>
          <a:noFill/>
          <a:ln w="9525">
            <a:noFill/>
            <a:miter lim="800000"/>
            <a:headEnd/>
            <a:tailEnd/>
          </a:ln>
        </p:spPr>
      </p:pic>
      <p:pic>
        <p:nvPicPr>
          <p:cNvPr id="36869" name="Picture 2"/>
          <p:cNvPicPr>
            <a:picLocks noChangeAspect="1" noChangeArrowheads="1"/>
          </p:cNvPicPr>
          <p:nvPr/>
        </p:nvPicPr>
        <p:blipFill>
          <a:blip r:embed="rId5"/>
          <a:srcRect l="13470" t="20313" r="55783" b="66096"/>
          <a:stretch>
            <a:fillRect/>
          </a:stretch>
        </p:blipFill>
        <p:spPr bwMode="auto">
          <a:xfrm>
            <a:off x="179388" y="260350"/>
            <a:ext cx="2879725" cy="862013"/>
          </a:xfrm>
          <a:prstGeom prst="rect">
            <a:avLst/>
          </a:prstGeom>
          <a:noFill/>
          <a:ln w="9525">
            <a:noFill/>
            <a:miter lim="800000"/>
            <a:headEnd/>
            <a:tailEnd/>
          </a:ln>
        </p:spPr>
      </p:pic>
      <p:pic>
        <p:nvPicPr>
          <p:cNvPr id="36870" name="Picture 2"/>
          <p:cNvPicPr>
            <a:picLocks noChangeAspect="1" noChangeArrowheads="1"/>
          </p:cNvPicPr>
          <p:nvPr/>
        </p:nvPicPr>
        <p:blipFill>
          <a:blip r:embed="rId5"/>
          <a:srcRect l="13470" t="45876" r="55783" b="6250"/>
          <a:stretch>
            <a:fillRect/>
          </a:stretch>
        </p:blipFill>
        <p:spPr bwMode="auto">
          <a:xfrm>
            <a:off x="107950" y="1268413"/>
            <a:ext cx="2879725" cy="30337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l="22694" t="25259" b="6252"/>
          <a:stretch>
            <a:fillRect/>
          </a:stretch>
        </p:blipFill>
        <p:spPr bwMode="auto">
          <a:xfrm>
            <a:off x="179388" y="1196975"/>
            <a:ext cx="8758237" cy="4362450"/>
          </a:xfrm>
          <a:prstGeom prst="rect">
            <a:avLst/>
          </a:prstGeom>
          <a:noFill/>
          <a:ln w="9525">
            <a:noFill/>
            <a:miter lim="800000"/>
            <a:headEnd/>
            <a:tailEnd/>
          </a:ln>
        </p:spPr>
      </p:pic>
      <p:sp>
        <p:nvSpPr>
          <p:cNvPr id="37890" name="1 CuadroTexto"/>
          <p:cNvSpPr txBox="1">
            <a:spLocks noChangeArrowheads="1"/>
          </p:cNvSpPr>
          <p:nvPr/>
        </p:nvSpPr>
        <p:spPr bwMode="auto">
          <a:xfrm>
            <a:off x="971550" y="404813"/>
            <a:ext cx="2625725" cy="400050"/>
          </a:xfrm>
          <a:prstGeom prst="rect">
            <a:avLst/>
          </a:prstGeom>
          <a:noFill/>
          <a:ln w="9525">
            <a:noFill/>
            <a:miter lim="800000"/>
            <a:headEnd/>
            <a:tailEnd/>
          </a:ln>
        </p:spPr>
        <p:txBody>
          <a:bodyPr wrap="none">
            <a:spAutoFit/>
          </a:bodyPr>
          <a:lstStyle/>
          <a:p>
            <a:r>
              <a:rPr lang="es-VE" sz="2000" b="1">
                <a:solidFill>
                  <a:srgbClr val="FF0000"/>
                </a:solidFill>
                <a:latin typeface="Calibri" pitchFamily="34" charset="0"/>
              </a:rPr>
              <a:t>¿Qué Opina la Gente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l="66154" t="9668" r="14960" b="69238"/>
          <a:stretch>
            <a:fillRect/>
          </a:stretch>
        </p:blipFill>
        <p:spPr bwMode="auto">
          <a:xfrm>
            <a:off x="12700" y="4870450"/>
            <a:ext cx="2457450" cy="1543050"/>
          </a:xfrm>
          <a:prstGeom prst="rect">
            <a:avLst/>
          </a:prstGeom>
          <a:noFill/>
          <a:ln w="9525">
            <a:noFill/>
            <a:miter lim="800000"/>
            <a:headEnd/>
            <a:tailEnd/>
          </a:ln>
        </p:spPr>
      </p:pic>
      <p:pic>
        <p:nvPicPr>
          <p:cNvPr id="38914" name="Picture 3"/>
          <p:cNvPicPr>
            <a:picLocks noChangeAspect="1" noChangeArrowheads="1"/>
          </p:cNvPicPr>
          <p:nvPr/>
        </p:nvPicPr>
        <p:blipFill>
          <a:blip r:embed="rId3"/>
          <a:srcRect l="47180" t="9264" r="31151" b="5199"/>
          <a:stretch>
            <a:fillRect/>
          </a:stretch>
        </p:blipFill>
        <p:spPr bwMode="auto">
          <a:xfrm>
            <a:off x="6948488" y="52388"/>
            <a:ext cx="2201862" cy="4889500"/>
          </a:xfrm>
          <a:prstGeom prst="rect">
            <a:avLst/>
          </a:prstGeom>
          <a:noFill/>
          <a:ln w="9525">
            <a:noFill/>
            <a:miter lim="800000"/>
            <a:headEnd/>
            <a:tailEnd/>
          </a:ln>
        </p:spPr>
      </p:pic>
      <p:pic>
        <p:nvPicPr>
          <p:cNvPr id="38915" name="Picture 4"/>
          <p:cNvPicPr>
            <a:picLocks noChangeAspect="1" noChangeArrowheads="1"/>
          </p:cNvPicPr>
          <p:nvPr/>
        </p:nvPicPr>
        <p:blipFill>
          <a:blip r:embed="rId4"/>
          <a:srcRect l="47977" t="37785" r="31491" b="16087"/>
          <a:stretch>
            <a:fillRect/>
          </a:stretch>
        </p:blipFill>
        <p:spPr bwMode="auto">
          <a:xfrm>
            <a:off x="4716463" y="4424363"/>
            <a:ext cx="1720850" cy="2173287"/>
          </a:xfrm>
          <a:prstGeom prst="rect">
            <a:avLst/>
          </a:prstGeom>
          <a:noFill/>
          <a:ln w="9525">
            <a:noFill/>
            <a:miter lim="800000"/>
            <a:headEnd/>
            <a:tailEnd/>
          </a:ln>
        </p:spPr>
      </p:pic>
      <p:pic>
        <p:nvPicPr>
          <p:cNvPr id="38916" name="Picture 2"/>
          <p:cNvPicPr>
            <a:picLocks noChangeAspect="1" noChangeArrowheads="1"/>
          </p:cNvPicPr>
          <p:nvPr/>
        </p:nvPicPr>
        <p:blipFill>
          <a:blip r:embed="rId2"/>
          <a:srcRect l="13737" t="9668" r="55663" b="35146"/>
          <a:stretch>
            <a:fillRect/>
          </a:stretch>
        </p:blipFill>
        <p:spPr bwMode="auto">
          <a:xfrm>
            <a:off x="0" y="268288"/>
            <a:ext cx="3981450" cy="4037012"/>
          </a:xfrm>
          <a:prstGeom prst="rect">
            <a:avLst/>
          </a:prstGeom>
          <a:noFill/>
          <a:ln w="9525">
            <a:noFill/>
            <a:miter lim="800000"/>
            <a:headEnd/>
            <a:tailEnd/>
          </a:ln>
        </p:spPr>
      </p:pic>
      <p:pic>
        <p:nvPicPr>
          <p:cNvPr id="38917" name="Picture 2"/>
          <p:cNvPicPr>
            <a:picLocks noChangeAspect="1" noChangeArrowheads="1"/>
          </p:cNvPicPr>
          <p:nvPr/>
        </p:nvPicPr>
        <p:blipFill>
          <a:blip r:embed="rId2"/>
          <a:srcRect l="47267" t="30502" r="32529" b="5435"/>
          <a:stretch>
            <a:fillRect/>
          </a:stretch>
        </p:blipFill>
        <p:spPr bwMode="auto">
          <a:xfrm>
            <a:off x="4264025" y="0"/>
            <a:ext cx="2324100" cy="4144963"/>
          </a:xfrm>
          <a:prstGeom prst="rect">
            <a:avLst/>
          </a:prstGeom>
          <a:noFill/>
          <a:ln w="9525">
            <a:noFill/>
            <a:miter lim="800000"/>
            <a:headEnd/>
            <a:tailEnd/>
          </a:ln>
        </p:spPr>
      </p:pic>
      <p:pic>
        <p:nvPicPr>
          <p:cNvPr id="38918" name="Picture 4"/>
          <p:cNvPicPr>
            <a:picLocks noChangeAspect="1" noChangeArrowheads="1"/>
          </p:cNvPicPr>
          <p:nvPr/>
        </p:nvPicPr>
        <p:blipFill>
          <a:blip r:embed="rId4"/>
          <a:srcRect l="47977" t="9171" r="31491" b="62465"/>
          <a:stretch>
            <a:fillRect/>
          </a:stretch>
        </p:blipFill>
        <p:spPr bwMode="auto">
          <a:xfrm>
            <a:off x="7019925" y="5076825"/>
            <a:ext cx="2144713" cy="166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l="73708" t="24342" b="6250"/>
          <a:stretch>
            <a:fillRect/>
          </a:stretch>
        </p:blipFill>
        <p:spPr bwMode="auto">
          <a:xfrm>
            <a:off x="5688013" y="765175"/>
            <a:ext cx="3421062" cy="5076825"/>
          </a:xfrm>
          <a:prstGeom prst="rect">
            <a:avLst/>
          </a:prstGeom>
          <a:noFill/>
          <a:ln w="9525">
            <a:noFill/>
            <a:miter lim="800000"/>
            <a:headEnd/>
            <a:tailEnd/>
          </a:ln>
        </p:spPr>
      </p:pic>
      <p:pic>
        <p:nvPicPr>
          <p:cNvPr id="39938" name="Picture 2"/>
          <p:cNvPicPr>
            <a:picLocks noChangeAspect="1" noChangeArrowheads="1"/>
          </p:cNvPicPr>
          <p:nvPr/>
        </p:nvPicPr>
        <p:blipFill>
          <a:blip r:embed="rId2"/>
          <a:srcRect l="14795" t="24341" r="38664" b="13651"/>
          <a:stretch>
            <a:fillRect/>
          </a:stretch>
        </p:blipFill>
        <p:spPr bwMode="auto">
          <a:xfrm>
            <a:off x="17463" y="1020763"/>
            <a:ext cx="5670550" cy="4248150"/>
          </a:xfrm>
          <a:prstGeom prst="rect">
            <a:avLst/>
          </a:prstGeom>
          <a:noFill/>
          <a:ln w="9525">
            <a:noFill/>
            <a:miter lim="800000"/>
            <a:headEnd/>
            <a:tailEnd/>
          </a:ln>
        </p:spPr>
      </p:pic>
      <p:sp>
        <p:nvSpPr>
          <p:cNvPr id="39939" name="6 CuadroTexto"/>
          <p:cNvSpPr txBox="1">
            <a:spLocks noChangeArrowheads="1"/>
          </p:cNvSpPr>
          <p:nvPr/>
        </p:nvSpPr>
        <p:spPr bwMode="auto">
          <a:xfrm>
            <a:off x="971550" y="404813"/>
            <a:ext cx="2625725" cy="400050"/>
          </a:xfrm>
          <a:prstGeom prst="rect">
            <a:avLst/>
          </a:prstGeom>
          <a:noFill/>
          <a:ln w="9525">
            <a:noFill/>
            <a:miter lim="800000"/>
            <a:headEnd/>
            <a:tailEnd/>
          </a:ln>
        </p:spPr>
        <p:txBody>
          <a:bodyPr wrap="none">
            <a:spAutoFit/>
          </a:bodyPr>
          <a:lstStyle/>
          <a:p>
            <a:r>
              <a:rPr lang="es-VE" sz="2000" b="1">
                <a:solidFill>
                  <a:srgbClr val="FF0000"/>
                </a:solidFill>
                <a:latin typeface="Calibri" pitchFamily="34" charset="0"/>
              </a:rPr>
              <a:t>¿Qué Opina la Gente ?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17688" y="3244850"/>
            <a:ext cx="5508625" cy="768350"/>
          </a:xfrm>
          <a:prstGeom prst="rect">
            <a:avLst/>
          </a:prstGeom>
        </p:spPr>
        <p:txBody>
          <a:bodyPr wrap="none">
            <a:spAutoFit/>
          </a:bodyPr>
          <a:lstStyle/>
          <a:p>
            <a:pPr algn="ctr" fontAlgn="auto">
              <a:spcAft>
                <a:spcPts val="0"/>
              </a:spcAft>
              <a:defRPr/>
            </a:pPr>
            <a:r>
              <a:rPr lang="es-VE" sz="4400" b="1" dirty="0">
                <a:solidFill>
                  <a:schemeClr val="accent1"/>
                </a:solidFill>
                <a:latin typeface="+mj-lt"/>
                <a:ea typeface="+mj-ea"/>
                <a:cs typeface="+mj-cs"/>
              </a:rPr>
              <a:t>Better life – Migración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0825" y="879475"/>
          <a:ext cx="8642350" cy="4768850"/>
        </p:xfrm>
        <a:graphic>
          <a:graphicData uri="http://schemas.openxmlformats.org/drawingml/2006/table">
            <a:tbl>
              <a:tblPr/>
              <a:tblGrid>
                <a:gridCol w="1405283"/>
                <a:gridCol w="661309"/>
                <a:gridCol w="1239955"/>
                <a:gridCol w="1322619"/>
                <a:gridCol w="1074628"/>
                <a:gridCol w="1074628"/>
                <a:gridCol w="1074628"/>
                <a:gridCol w="787910"/>
              </a:tblGrid>
              <a:tr h="222713">
                <a:tc gridSpan="8">
                  <a:txBody>
                    <a:bodyPr/>
                    <a:lstStyle/>
                    <a:p>
                      <a:pPr algn="ctr" fontAlgn="b"/>
                      <a:r>
                        <a:rPr lang="es-VE" sz="1800" b="1" i="0" u="none" strike="noStrike" dirty="0">
                          <a:solidFill>
                            <a:srgbClr val="000000"/>
                          </a:solidFill>
                          <a:effectLst/>
                          <a:latin typeface="+mj-lt"/>
                        </a:rPr>
                        <a:t>Proporción de Migrantes países seleccionados año </a:t>
                      </a:r>
                      <a:r>
                        <a:rPr lang="es-VE" sz="1800" b="1" i="0" u="none" strike="noStrike" dirty="0" smtClean="0">
                          <a:solidFill>
                            <a:srgbClr val="000000"/>
                          </a:solidFill>
                          <a:effectLst/>
                          <a:latin typeface="+mj-lt"/>
                        </a:rPr>
                        <a:t>2.000</a:t>
                      </a:r>
                      <a:endParaRPr lang="es-VE" sz="1800" b="1"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211578">
                <a:tc>
                  <a:txBody>
                    <a:bodyPr/>
                    <a:lstStyle/>
                    <a:p>
                      <a:pPr algn="ctr" fontAlgn="b"/>
                      <a:r>
                        <a:rPr lang="es-VE" sz="1800" b="1" i="0" u="none" strike="noStrike" dirty="0">
                          <a:solidFill>
                            <a:srgbClr val="000000"/>
                          </a:solidFill>
                          <a:effectLst/>
                          <a:latin typeface="+mj-lt"/>
                        </a:rPr>
                        <a:t>América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Europa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smtClean="0">
                          <a:solidFill>
                            <a:srgbClr val="000000"/>
                          </a:solidFill>
                          <a:effectLst/>
                          <a:latin typeface="+mj-lt"/>
                        </a:rPr>
                        <a:t>Asia / Oceanía</a:t>
                      </a:r>
                      <a:r>
                        <a:rPr lang="es-VE" sz="1800" b="1" i="0" u="none" strike="noStrike" baseline="0" dirty="0" smtClean="0">
                          <a:solidFill>
                            <a:srgbClr val="000000"/>
                          </a:solidFill>
                          <a:effectLst/>
                          <a:latin typeface="+mj-lt"/>
                        </a:rPr>
                        <a:t>  </a:t>
                      </a:r>
                      <a:endParaRPr lang="es-VE" sz="18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África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s-VE" sz="1800" b="1"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11578">
                <a:tc>
                  <a:txBody>
                    <a:bodyPr/>
                    <a:lstStyle/>
                    <a:p>
                      <a:pPr algn="ctr" fontAlgn="b"/>
                      <a:r>
                        <a:rPr lang="es-VE" sz="1800" b="1" i="0" u="none" strike="noStrike" dirty="0">
                          <a:solidFill>
                            <a:srgbClr val="FF0000"/>
                          </a:solidFill>
                          <a:effectLst/>
                          <a:latin typeface="+mj-lt"/>
                        </a:rPr>
                        <a:t>México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10,2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Bosnia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33,1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Bangladesh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Cabo Verde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VE" sz="1800" b="0" i="0" u="none" strike="noStrike" dirty="0">
                          <a:solidFill>
                            <a:srgbClr val="000000"/>
                          </a:solidFill>
                          <a:effectLst/>
                          <a:latin typeface="+mj-lt"/>
                        </a:rPr>
                        <a:t>44,3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1578">
                <a:tc>
                  <a:txBody>
                    <a:bodyPr/>
                    <a:lstStyle/>
                    <a:p>
                      <a:pPr algn="ctr" fontAlgn="b"/>
                      <a:r>
                        <a:rPr lang="es-VE" sz="1800" b="0" i="0" u="none" strike="noStrike" dirty="0">
                          <a:solidFill>
                            <a:srgbClr val="000000"/>
                          </a:solidFill>
                          <a:effectLst/>
                          <a:latin typeface="+mj-lt"/>
                        </a:rPr>
                        <a:t>Ecuador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5,7</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Albania</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26,6</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Vietnam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2,5</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Mali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15,8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r>
              <a:tr h="211578">
                <a:tc>
                  <a:txBody>
                    <a:bodyPr/>
                    <a:lstStyle/>
                    <a:p>
                      <a:pPr algn="ctr" fontAlgn="b"/>
                      <a:r>
                        <a:rPr lang="es-VE" sz="1800" b="0" i="0" u="none" strike="noStrike" dirty="0">
                          <a:solidFill>
                            <a:srgbClr val="000000"/>
                          </a:solidFill>
                          <a:effectLst/>
                          <a:latin typeface="+mj-lt"/>
                        </a:rPr>
                        <a:t>Venezuela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VE" sz="1800" b="0" i="0" u="none" strike="noStrike" dirty="0">
                          <a:solidFill>
                            <a:srgbClr val="000000"/>
                          </a:solidFill>
                          <a:effectLst/>
                          <a:latin typeface="+mj-lt"/>
                        </a:rPr>
                        <a:t>1,5</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Georgia</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21,9</a:t>
                      </a:r>
                    </a:p>
                  </a:txBody>
                  <a:tcPr marL="9525" marR="9525" marT="9525" marB="0" anchor="ctr">
                    <a:lnL>
                      <a:noFill/>
                    </a:lnL>
                    <a:lnR>
                      <a:noFill/>
                    </a:lnR>
                    <a:lnT>
                      <a:noFill/>
                    </a:lnT>
                    <a:lnB>
                      <a:noFill/>
                    </a:lnB>
                  </a:tcPr>
                </a:tc>
                <a:tc>
                  <a:txBody>
                    <a:bodyPr/>
                    <a:lstStyle/>
                    <a:p>
                      <a:pPr algn="ctr" fontAlgn="b"/>
                      <a:r>
                        <a:rPr lang="es-VE" sz="1800" b="1" i="0" u="none" strike="noStrike" dirty="0">
                          <a:solidFill>
                            <a:srgbClr val="FF0000"/>
                          </a:solidFill>
                          <a:effectLst/>
                          <a:latin typeface="+mj-lt"/>
                        </a:rPr>
                        <a:t>Japón</a:t>
                      </a:r>
                      <a:r>
                        <a:rPr lang="es-VE" sz="1800" b="1" i="0" u="none" strike="noStrike" dirty="0">
                          <a:solidFill>
                            <a:srgbClr val="000000"/>
                          </a:solidFill>
                          <a:effectLst/>
                          <a:latin typeface="+mj-lt"/>
                        </a:rPr>
                        <a:t> </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0,7</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Marruecos </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211578">
                <a:tc>
                  <a:txBody>
                    <a:bodyPr/>
                    <a:lstStyle/>
                    <a:p>
                      <a:pPr algn="ctr" fontAlgn="b"/>
                      <a:r>
                        <a:rPr lang="es-VE" sz="1800" b="1" i="0" u="none" strike="noStrike" dirty="0">
                          <a:solidFill>
                            <a:srgbClr val="FF0000"/>
                          </a:solidFill>
                          <a:effectLst/>
                          <a:latin typeface="+mj-lt"/>
                        </a:rPr>
                        <a:t>Estados Unidos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0,8</a:t>
                      </a:r>
                    </a:p>
                  </a:txBody>
                  <a:tcPr marL="9525" marR="9525" marT="9525" marB="0" anchor="ctr">
                    <a:lnL>
                      <a:noFill/>
                    </a:lnL>
                    <a:lnR>
                      <a:noFill/>
                    </a:lnR>
                    <a:lnT>
                      <a:noFill/>
                    </a:lnT>
                    <a:lnB>
                      <a:noFill/>
                    </a:lnB>
                    <a:solidFill>
                      <a:srgbClr val="F2F2F2"/>
                    </a:solidFill>
                  </a:tcPr>
                </a:tc>
                <a:tc>
                  <a:txBody>
                    <a:bodyPr/>
                    <a:lstStyle/>
                    <a:p>
                      <a:pPr algn="ctr" fontAlgn="b"/>
                      <a:r>
                        <a:rPr lang="es-VE" sz="1800" b="1" i="0" u="none" strike="noStrike" dirty="0">
                          <a:solidFill>
                            <a:srgbClr val="FF0000"/>
                          </a:solidFill>
                          <a:effectLst/>
                          <a:latin typeface="+mj-lt"/>
                        </a:rPr>
                        <a:t>Portugal</a:t>
                      </a:r>
                      <a:r>
                        <a:rPr lang="es-VE" sz="1800" b="1" i="0" u="none" strike="noStrike" dirty="0">
                          <a:solidFill>
                            <a:srgbClr val="000000"/>
                          </a:solidFill>
                          <a:effectLst/>
                          <a:latin typeface="+mj-lt"/>
                        </a:rPr>
                        <a:t>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19,4</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China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0,5</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Argelia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6,8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r>
              <a:tr h="211578">
                <a:tc>
                  <a:txBody>
                    <a:bodyPr/>
                    <a:lstStyle/>
                    <a:p>
                      <a:pPr algn="l" fontAlgn="b"/>
                      <a:r>
                        <a:rPr lang="es-VE" sz="18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VE" sz="1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s-VE" sz="1800" b="0" i="0" u="none" strike="noStrike" dirty="0">
                          <a:solidFill>
                            <a:srgbClr val="000000"/>
                          </a:solidFill>
                          <a:effectLst/>
                          <a:latin typeface="+mj-lt"/>
                        </a:rPr>
                        <a:t>Bulgaria </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11,5</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Filipinas </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4,5</a:t>
                      </a:r>
                    </a:p>
                  </a:txBody>
                  <a:tcPr marL="9525" marR="9525" marT="9525" marB="0" anchor="ctr">
                    <a:lnL>
                      <a:noFill/>
                    </a:lnL>
                    <a:lnR>
                      <a:noFill/>
                    </a:lnR>
                    <a:lnT>
                      <a:noFill/>
                    </a:lnT>
                    <a:lnB>
                      <a:noFill/>
                    </a:lnB>
                  </a:tcPr>
                </a:tc>
                <a:tc>
                  <a:txBody>
                    <a:bodyPr/>
                    <a:lstStyle/>
                    <a:p>
                      <a:pPr algn="ctr" fontAlgn="b"/>
                      <a:endParaRPr lang="es-VE" sz="1800" b="0"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r>
              <a:tr h="367477">
                <a:tc>
                  <a:txBody>
                    <a:bodyPr/>
                    <a:lstStyle/>
                    <a:p>
                      <a:pPr algn="l" fontAlgn="b"/>
                      <a:r>
                        <a:rPr lang="es-VE" sz="18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s-VE" sz="1800" b="0" i="0" u="none" strike="noStrike" dirty="0">
                          <a:solidFill>
                            <a:srgbClr val="FF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1" i="0" u="none" strike="noStrike" dirty="0">
                          <a:solidFill>
                            <a:srgbClr val="FF0000"/>
                          </a:solidFill>
                          <a:effectLst/>
                          <a:latin typeface="+mj-lt"/>
                        </a:rPr>
                        <a:t>Reino Unido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7,1</a:t>
                      </a:r>
                    </a:p>
                  </a:txBody>
                  <a:tcPr marL="9525" marR="9525" marT="9525" marB="0" anchor="ctr">
                    <a:lnL>
                      <a:noFill/>
                    </a:lnL>
                    <a:lnR>
                      <a:noFill/>
                    </a:lnR>
                    <a:lnT>
                      <a:noFill/>
                    </a:lnT>
                    <a:lnB>
                      <a:noFill/>
                    </a:lnB>
                    <a:solidFill>
                      <a:srgbClr val="F2F2F2"/>
                    </a:solidFill>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r>
              <a:tr h="211578">
                <a:tc>
                  <a:txBody>
                    <a:bodyPr/>
                    <a:lstStyle/>
                    <a:p>
                      <a:pPr algn="l" fontAlgn="b"/>
                      <a:r>
                        <a:rPr lang="es-VE" sz="18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VE" sz="1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s-VE" sz="1800" b="1" i="0" u="none" strike="noStrike" dirty="0">
                          <a:solidFill>
                            <a:srgbClr val="FF0000"/>
                          </a:solidFill>
                          <a:effectLst/>
                          <a:latin typeface="+mj-lt"/>
                        </a:rPr>
                        <a:t>Italia</a:t>
                      </a:r>
                      <a:r>
                        <a:rPr lang="es-VE" sz="1800" b="1" i="0" u="none" strike="noStrike" dirty="0">
                          <a:solidFill>
                            <a:srgbClr val="000000"/>
                          </a:solidFill>
                          <a:effectLst/>
                          <a:latin typeface="+mj-lt"/>
                        </a:rPr>
                        <a:t> </a:t>
                      </a:r>
                    </a:p>
                  </a:txBody>
                  <a:tcPr marL="9525" marR="9525" marT="9525" marB="0" anchor="ctr">
                    <a:lnL>
                      <a:noFill/>
                    </a:lnL>
                    <a:lnR>
                      <a:noFill/>
                    </a:lnR>
                    <a:lnT>
                      <a:noFill/>
                    </a:lnT>
                    <a:lnB>
                      <a:noFill/>
                    </a:lnB>
                  </a:tcPr>
                </a:tc>
                <a:tc>
                  <a:txBody>
                    <a:bodyPr/>
                    <a:lstStyle/>
                    <a:p>
                      <a:pPr algn="ctr" fontAlgn="b"/>
                      <a:r>
                        <a:rPr lang="es-VE" sz="1800" b="0" i="0" u="none" strike="noStrike" dirty="0">
                          <a:solidFill>
                            <a:srgbClr val="000000"/>
                          </a:solidFill>
                          <a:effectLst/>
                          <a:latin typeface="+mj-lt"/>
                        </a:rPr>
                        <a:t>5,7</a:t>
                      </a:r>
                    </a:p>
                  </a:txBody>
                  <a:tcPr marL="9525" marR="9525" marT="9525" marB="0" anchor="ctr">
                    <a:lnL>
                      <a:noFill/>
                    </a:lnL>
                    <a:lnR>
                      <a:noFill/>
                    </a:lnR>
                    <a:lnT>
                      <a:noFill/>
                    </a:lnT>
                    <a:lnB>
                      <a:noFill/>
                    </a:lnB>
                  </a:tcPr>
                </a:tc>
                <a:tc>
                  <a:txBody>
                    <a:bodyPr/>
                    <a:lstStyle/>
                    <a:p>
                      <a:pPr algn="l" fontAlgn="b"/>
                      <a:endParaRPr lang="es-VE" sz="1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s-VE" sz="1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s-VE" sz="1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11578">
                <a:tc>
                  <a:txBody>
                    <a:bodyPr/>
                    <a:lstStyle/>
                    <a:p>
                      <a:pPr algn="l" fontAlgn="b"/>
                      <a:r>
                        <a:rPr lang="es-VE" sz="18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1" i="0" u="none" strike="noStrike" dirty="0">
                          <a:solidFill>
                            <a:srgbClr val="FF0000"/>
                          </a:solidFill>
                          <a:effectLst/>
                          <a:latin typeface="+mj-lt"/>
                        </a:rPr>
                        <a:t>Polonia</a:t>
                      </a:r>
                      <a:r>
                        <a:rPr lang="es-VE" sz="1800" b="1" i="0" u="none" strike="noStrike" dirty="0">
                          <a:solidFill>
                            <a:srgbClr val="000000"/>
                          </a:solidFill>
                          <a:effectLst/>
                          <a:latin typeface="+mj-lt"/>
                        </a:rPr>
                        <a:t> </a:t>
                      </a:r>
                    </a:p>
                  </a:txBody>
                  <a:tcPr marL="9525" marR="9525" marT="9525" marB="0" anchor="ctr">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5,4</a:t>
                      </a:r>
                    </a:p>
                  </a:txBody>
                  <a:tcPr marL="9525" marR="9525" marT="9525" marB="0" anchor="ctr">
                    <a:lnL>
                      <a:noFill/>
                    </a:lnL>
                    <a:lnR>
                      <a:noFill/>
                    </a:lnR>
                    <a:lnT>
                      <a:noFill/>
                    </a:lnT>
                    <a:lnB>
                      <a:noFill/>
                    </a:lnB>
                    <a:solidFill>
                      <a:srgbClr val="F2F2F2"/>
                    </a:solidFill>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a:noFill/>
                    </a:lnB>
                    <a:solidFill>
                      <a:srgbClr val="F2F2F2"/>
                    </a:solidFill>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r>
              <a:tr h="211578">
                <a:tc>
                  <a:txBody>
                    <a:bodyPr/>
                    <a:lstStyle/>
                    <a:p>
                      <a:pPr algn="l" fontAlgn="b"/>
                      <a:r>
                        <a:rPr lang="es-VE" sz="18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800" b="1" i="0" u="none" strike="noStrike" dirty="0">
                          <a:solidFill>
                            <a:srgbClr val="FF0000"/>
                          </a:solidFill>
                          <a:effectLst/>
                          <a:latin typeface="+mj-lt"/>
                        </a:rPr>
                        <a:t>Francia</a:t>
                      </a:r>
                      <a:r>
                        <a:rPr lang="es-VE" sz="1800" b="1" i="0" u="none" strike="noStrike" dirty="0">
                          <a:solidFill>
                            <a:srgbClr val="000000"/>
                          </a:solidFill>
                          <a:effectLst/>
                          <a:latin typeface="+mj-lt"/>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800" b="0" i="0" u="none" strike="noStrike" dirty="0">
                          <a:solidFill>
                            <a:srgbClr val="000000"/>
                          </a:solidFill>
                          <a:effectLst/>
                          <a:latin typeface="+mj-lt"/>
                        </a:rPr>
                        <a:t>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VE" sz="1800" b="0" i="0" u="none" strike="noStrike" dirty="0">
                          <a:solidFill>
                            <a:srgbClr val="000000"/>
                          </a:solidFill>
                          <a:effectLst/>
                          <a:latin typeface="+mj-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800" b="0" i="0" u="none" strike="noStrike" dirty="0">
                          <a:solidFill>
                            <a:srgbClr val="000000"/>
                          </a:solidFill>
                          <a:effectLst/>
                          <a:latin typeface="+mj-lt"/>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654778">
                <a:tc gridSpan="8">
                  <a:txBody>
                    <a:bodyPr/>
                    <a:lstStyle/>
                    <a:p>
                      <a:pPr algn="l" fontAlgn="t"/>
                      <a:r>
                        <a:rPr lang="es-VE" sz="1200" b="0" i="0" u="none" strike="noStrike" dirty="0">
                          <a:solidFill>
                            <a:srgbClr val="000000"/>
                          </a:solidFill>
                          <a:effectLst/>
                          <a:latin typeface="Arial"/>
                        </a:rPr>
                        <a:t>Tomado de la Revista Population &amp; Societies Nro. 472.</a:t>
                      </a:r>
                      <a:br>
                        <a:rPr lang="es-VE" sz="1200" b="0" i="0" u="none" strike="noStrike" dirty="0">
                          <a:solidFill>
                            <a:srgbClr val="000000"/>
                          </a:solidFill>
                          <a:effectLst/>
                          <a:latin typeface="Arial"/>
                        </a:rPr>
                      </a:br>
                      <a:r>
                        <a:rPr lang="es-VE" sz="1200" b="0" i="0" u="none" strike="noStrike" dirty="0">
                          <a:solidFill>
                            <a:srgbClr val="000000"/>
                          </a:solidFill>
                          <a:effectLst/>
                          <a:latin typeface="Arial"/>
                        </a:rPr>
                        <a:t>Proporción de la población del país de envío.</a:t>
                      </a:r>
                      <a:br>
                        <a:rPr lang="es-VE" sz="1200" b="0" i="0" u="none" strike="noStrike" dirty="0">
                          <a:solidFill>
                            <a:srgbClr val="000000"/>
                          </a:solidFill>
                          <a:effectLst/>
                          <a:latin typeface="Arial"/>
                        </a:rPr>
                      </a:br>
                      <a:r>
                        <a:rPr lang="es-VE" sz="1200" b="0" i="0" u="none" strike="noStrike" dirty="0">
                          <a:solidFill>
                            <a:srgbClr val="000000"/>
                          </a:solidFill>
                          <a:effectLst/>
                          <a:latin typeface="Arial"/>
                        </a:rPr>
                        <a:t>(GA prisión, Población y Sociedades, hay 472, INED, noviembre de 2010..) Fuentes: Naciones Unidas de 2009 [1]; . Parsons et al, 2007 ]; y cálculos del autor en (G. Pisón, Población y Sociedades, no. 472, INED, noviembre de 2010)</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bl>
          </a:graphicData>
        </a:graphic>
      </p:graphicFrame>
      <p:sp>
        <p:nvSpPr>
          <p:cNvPr id="3"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Better life Index – Migración   </a:t>
            </a:r>
            <a:endParaRPr lang="es-ES" sz="2000" b="1" dirty="0">
              <a:solidFill>
                <a:schemeClr val="accent6"/>
              </a:solidFill>
            </a:endParaRPr>
          </a:p>
        </p:txBody>
      </p:sp>
      <p:sp>
        <p:nvSpPr>
          <p:cNvPr id="2" name="1 Rectángulo"/>
          <p:cNvSpPr/>
          <p:nvPr/>
        </p:nvSpPr>
        <p:spPr>
          <a:xfrm>
            <a:off x="468313" y="6011863"/>
            <a:ext cx="8280400" cy="585787"/>
          </a:xfrm>
          <a:prstGeom prst="rect">
            <a:avLst/>
          </a:prstGeom>
          <a:solidFill>
            <a:schemeClr val="accent5">
              <a:lumMod val="20000"/>
              <a:lumOff val="80000"/>
            </a:schemeClr>
          </a:solidFill>
        </p:spPr>
        <p:txBody>
          <a:bodyPr>
            <a:spAutoFit/>
          </a:bodyPr>
          <a:lstStyle/>
          <a:p>
            <a:pPr algn="ctr" fontAlgn="auto">
              <a:spcBef>
                <a:spcPts val="0"/>
              </a:spcBef>
              <a:spcAft>
                <a:spcPts val="0"/>
              </a:spcAft>
              <a:defRPr/>
            </a:pPr>
            <a:r>
              <a:rPr lang="es-VE" sz="1600" dirty="0">
                <a:latin typeface="Arial" pitchFamily="34" charset="0"/>
                <a:cs typeface="Arial" pitchFamily="34" charset="0"/>
              </a:rPr>
              <a:t>La población total que migra representa el 3% de la población mundial, podríamos  considerarlo una línea base para describir el movimiento migratorio de los países </a:t>
            </a:r>
            <a:endParaRPr lang="es-VE"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pic>
        <p:nvPicPr>
          <p:cNvPr id="43010" name="Picture 2"/>
          <p:cNvPicPr>
            <a:picLocks noChangeAspect="1" noChangeArrowheads="1"/>
          </p:cNvPicPr>
          <p:nvPr/>
        </p:nvPicPr>
        <p:blipFill>
          <a:blip r:embed="rId2"/>
          <a:srcRect l="75246" t="12283" r="2580" b="9264"/>
          <a:stretch>
            <a:fillRect/>
          </a:stretch>
        </p:blipFill>
        <p:spPr bwMode="auto">
          <a:xfrm>
            <a:off x="34925" y="549275"/>
            <a:ext cx="2886075" cy="5345113"/>
          </a:xfrm>
          <a:prstGeom prst="rect">
            <a:avLst/>
          </a:prstGeom>
          <a:noFill/>
          <a:ln w="9525">
            <a:noFill/>
            <a:miter lim="800000"/>
            <a:headEnd/>
            <a:tailEnd/>
          </a:ln>
        </p:spPr>
      </p:pic>
      <p:pic>
        <p:nvPicPr>
          <p:cNvPr id="43011" name="Picture 3"/>
          <p:cNvPicPr>
            <a:picLocks noChangeAspect="1" noChangeArrowheads="1"/>
          </p:cNvPicPr>
          <p:nvPr/>
        </p:nvPicPr>
        <p:blipFill>
          <a:blip r:embed="rId3"/>
          <a:srcRect l="75246" t="12283" r="2338" b="9698"/>
          <a:stretch>
            <a:fillRect/>
          </a:stretch>
        </p:blipFill>
        <p:spPr bwMode="auto">
          <a:xfrm>
            <a:off x="3132138" y="549275"/>
            <a:ext cx="2916237" cy="5345113"/>
          </a:xfrm>
          <a:prstGeom prst="rect">
            <a:avLst/>
          </a:prstGeom>
          <a:noFill/>
          <a:ln w="9525">
            <a:noFill/>
            <a:miter lim="800000"/>
            <a:headEnd/>
            <a:tailEnd/>
          </a:ln>
        </p:spPr>
      </p:pic>
      <p:pic>
        <p:nvPicPr>
          <p:cNvPr id="43012" name="Picture 4"/>
          <p:cNvPicPr>
            <a:picLocks noChangeAspect="1" noChangeArrowheads="1"/>
          </p:cNvPicPr>
          <p:nvPr/>
        </p:nvPicPr>
        <p:blipFill>
          <a:blip r:embed="rId4"/>
          <a:srcRect l="75125" t="13145" r="2943" b="9914"/>
          <a:stretch>
            <a:fillRect/>
          </a:stretch>
        </p:blipFill>
        <p:spPr bwMode="auto">
          <a:xfrm>
            <a:off x="6156325" y="549275"/>
            <a:ext cx="2852738" cy="53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a:xfrm>
            <a:off x="25400" y="188913"/>
            <a:ext cx="5483225" cy="360362"/>
          </a:xfrm>
        </p:spPr>
        <p:txBody>
          <a:bodyPr/>
          <a:lstStyle/>
          <a:p>
            <a:pPr algn="l"/>
            <a:r>
              <a:rPr lang="es-ES" sz="2000" b="1" smtClean="0"/>
              <a:t>¿Qué es Índice de la Buena Vida? </a:t>
            </a:r>
          </a:p>
        </p:txBody>
      </p:sp>
      <p:pic>
        <p:nvPicPr>
          <p:cNvPr id="16386" name="Marcador de contenido 4"/>
          <p:cNvPicPr>
            <a:picLocks noGrp="1" noChangeAspect="1"/>
          </p:cNvPicPr>
          <p:nvPr>
            <p:ph idx="1"/>
          </p:nvPr>
        </p:nvPicPr>
        <p:blipFill>
          <a:blip r:embed="rId2"/>
          <a:srcRect l="-1782" r="-1782"/>
          <a:stretch>
            <a:fillRect/>
          </a:stretch>
        </p:blipFill>
        <p:spPr>
          <a:xfrm>
            <a:off x="5157788" y="44450"/>
            <a:ext cx="3878262" cy="1873250"/>
          </a:xfrm>
        </p:spPr>
      </p:pic>
      <p:sp>
        <p:nvSpPr>
          <p:cNvPr id="6" name="CuadroTexto 5"/>
          <p:cNvSpPr txBox="1"/>
          <p:nvPr/>
        </p:nvSpPr>
        <p:spPr>
          <a:xfrm>
            <a:off x="4500563" y="1682750"/>
            <a:ext cx="4535487" cy="95408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es-ES" sz="1400" dirty="0"/>
              <a:t>Fundada en 1961, la Organización para la Cooperación y el Desarrollo Económicos (OCDE) agrupa a 35 países miembros y su misión es promover políticas que mejoren el bienestar económico y social de las personas alrededor del mundo. </a:t>
            </a:r>
          </a:p>
        </p:txBody>
      </p:sp>
      <p:sp>
        <p:nvSpPr>
          <p:cNvPr id="16388" name="CuadroTexto 6"/>
          <p:cNvSpPr txBox="1">
            <a:spLocks noChangeArrowheads="1"/>
          </p:cNvSpPr>
          <p:nvPr/>
        </p:nvSpPr>
        <p:spPr bwMode="auto">
          <a:xfrm>
            <a:off x="323850" y="677863"/>
            <a:ext cx="3671888" cy="2030412"/>
          </a:xfrm>
          <a:prstGeom prst="rect">
            <a:avLst/>
          </a:prstGeom>
          <a:noFill/>
          <a:ln w="9525">
            <a:solidFill>
              <a:schemeClr val="accent2"/>
            </a:solidFill>
            <a:miter lim="800000"/>
            <a:headEnd/>
            <a:tailEnd/>
          </a:ln>
        </p:spPr>
        <p:txBody>
          <a:bodyPr>
            <a:spAutoFit/>
          </a:bodyPr>
          <a:lstStyle/>
          <a:p>
            <a:pPr marL="285750" indent="-285750">
              <a:buFont typeface="Wingdings" pitchFamily="2" charset="2"/>
              <a:buChar char="q"/>
            </a:pPr>
            <a:r>
              <a:rPr lang="es-ES">
                <a:latin typeface="Calibri" pitchFamily="34" charset="0"/>
              </a:rPr>
              <a:t>En el año 2011 se presentó la iniciativa para </a:t>
            </a:r>
            <a:r>
              <a:rPr lang="es-ES" b="1">
                <a:latin typeface="Calibri" pitchFamily="34" charset="0"/>
              </a:rPr>
              <a:t>una mejor comprensión de los que es el bienestar.</a:t>
            </a:r>
          </a:p>
          <a:p>
            <a:pPr marL="285750" indent="-285750">
              <a:buFont typeface="Wingdings" pitchFamily="2" charset="2"/>
              <a:buChar char="q"/>
            </a:pPr>
            <a:r>
              <a:rPr lang="es-ES">
                <a:latin typeface="Calibri" pitchFamily="34" charset="0"/>
              </a:rPr>
              <a:t>Tiene como finalidad la </a:t>
            </a:r>
            <a:r>
              <a:rPr lang="es-ES" b="1">
                <a:latin typeface="Calibri" pitchFamily="34" charset="0"/>
              </a:rPr>
              <a:t>elaboración de mejores políticas.</a:t>
            </a:r>
          </a:p>
          <a:p>
            <a:pPr marL="285750" indent="-285750">
              <a:buFont typeface="Wingdings" pitchFamily="2" charset="2"/>
              <a:buChar char="q"/>
            </a:pPr>
            <a:r>
              <a:rPr lang="es-ES">
                <a:latin typeface="Calibri" pitchFamily="34" charset="0"/>
              </a:rPr>
              <a:t>En la búsqueda de </a:t>
            </a:r>
            <a:r>
              <a:rPr lang="es-ES" b="1">
                <a:latin typeface="Calibri" pitchFamily="34" charset="0"/>
              </a:rPr>
              <a:t>una vida mejor</a:t>
            </a:r>
          </a:p>
        </p:txBody>
      </p:sp>
      <p:sp>
        <p:nvSpPr>
          <p:cNvPr id="16389" name="Título 1"/>
          <p:cNvSpPr txBox="1">
            <a:spLocks/>
          </p:cNvSpPr>
          <p:nvPr/>
        </p:nvSpPr>
        <p:spPr bwMode="auto">
          <a:xfrm>
            <a:off x="34925" y="2997200"/>
            <a:ext cx="2016125" cy="431800"/>
          </a:xfrm>
          <a:prstGeom prst="rect">
            <a:avLst/>
          </a:prstGeom>
          <a:noFill/>
          <a:ln w="9525">
            <a:noFill/>
            <a:miter lim="800000"/>
            <a:headEnd/>
            <a:tailEnd/>
          </a:ln>
        </p:spPr>
        <p:txBody>
          <a:bodyPr anchor="ctr"/>
          <a:lstStyle/>
          <a:p>
            <a:r>
              <a:rPr lang="es-ES" sz="2000" b="1">
                <a:solidFill>
                  <a:srgbClr val="000000"/>
                </a:solidFill>
                <a:latin typeface="Calibri" pitchFamily="34" charset="0"/>
              </a:rPr>
              <a:t>Características  </a:t>
            </a:r>
          </a:p>
        </p:txBody>
      </p:sp>
      <p:sp>
        <p:nvSpPr>
          <p:cNvPr id="10" name="CuadroTexto 9"/>
          <p:cNvSpPr txBox="1"/>
          <p:nvPr/>
        </p:nvSpPr>
        <p:spPr>
          <a:xfrm>
            <a:off x="179388" y="5157788"/>
            <a:ext cx="8640762" cy="646112"/>
          </a:xfrm>
          <a:prstGeom prst="rect">
            <a:avLst/>
          </a:prstGeom>
          <a:solidFill>
            <a:schemeClr val="bg1">
              <a:alpha val="68000"/>
            </a:schemeClr>
          </a:solidFill>
          <a:ln>
            <a:solidFill>
              <a:schemeClr val="accent6"/>
            </a:solidFill>
          </a:ln>
        </p:spPr>
        <p:txBody>
          <a:bodyPr>
            <a:spAutoFit/>
          </a:bodyPr>
          <a:lstStyle/>
          <a:p>
            <a:pPr algn="ctr" fontAlgn="auto">
              <a:spcBef>
                <a:spcPts val="0"/>
              </a:spcBef>
              <a:spcAft>
                <a:spcPts val="0"/>
              </a:spcAft>
              <a:defRPr/>
            </a:pPr>
            <a:r>
              <a:rPr lang="es-ES" dirty="0">
                <a:latin typeface="+mn-lt"/>
                <a:cs typeface="+mn-cs"/>
              </a:rPr>
              <a:t>El índice </a:t>
            </a:r>
            <a:r>
              <a:rPr lang="es-ES" b="1" dirty="0">
                <a:latin typeface="+mn-lt"/>
                <a:cs typeface="+mn-cs"/>
              </a:rPr>
              <a:t>permite comparar el bienestar en distintos países en 11 temas </a:t>
            </a:r>
            <a:r>
              <a:rPr lang="es-ES" dirty="0">
                <a:latin typeface="+mn-lt"/>
                <a:cs typeface="+mn-cs"/>
              </a:rPr>
              <a:t>que la OCDE ha identificado como esenciales </a:t>
            </a:r>
          </a:p>
        </p:txBody>
      </p:sp>
      <p:sp>
        <p:nvSpPr>
          <p:cNvPr id="16391" name="CuadroTexto 10"/>
          <p:cNvSpPr txBox="1">
            <a:spLocks noChangeArrowheads="1"/>
          </p:cNvSpPr>
          <p:nvPr/>
        </p:nvSpPr>
        <p:spPr bwMode="auto">
          <a:xfrm>
            <a:off x="323850" y="3557588"/>
            <a:ext cx="3671888" cy="1200150"/>
          </a:xfrm>
          <a:prstGeom prst="rect">
            <a:avLst/>
          </a:prstGeom>
          <a:noFill/>
          <a:ln w="9525">
            <a:solidFill>
              <a:schemeClr val="accent2"/>
            </a:solidFill>
            <a:miter lim="800000"/>
            <a:headEnd/>
            <a:tailEnd/>
          </a:ln>
        </p:spPr>
        <p:txBody>
          <a:bodyPr>
            <a:spAutoFit/>
          </a:bodyPr>
          <a:lstStyle/>
          <a:p>
            <a:pPr marL="285750" indent="-285750">
              <a:buFont typeface="Wingdings" pitchFamily="2" charset="2"/>
              <a:buChar char="q"/>
            </a:pPr>
            <a:r>
              <a:rPr lang="es-ES">
                <a:latin typeface="Calibri" pitchFamily="34" charset="0"/>
              </a:rPr>
              <a:t>Bienestar es multidimensional </a:t>
            </a:r>
          </a:p>
          <a:p>
            <a:pPr marL="285750" indent="-285750">
              <a:buFont typeface="Wingdings" pitchFamily="2" charset="2"/>
              <a:buChar char="q"/>
            </a:pPr>
            <a:r>
              <a:rPr lang="es-ES">
                <a:latin typeface="Calibri" pitchFamily="34" charset="0"/>
              </a:rPr>
              <a:t>11 dimensiones </a:t>
            </a:r>
          </a:p>
          <a:p>
            <a:pPr marL="285750" indent="-285750">
              <a:buFont typeface="Wingdings" pitchFamily="2" charset="2"/>
              <a:buChar char="q"/>
            </a:pPr>
            <a:r>
              <a:rPr lang="es-ES">
                <a:latin typeface="Calibri" pitchFamily="34" charset="0"/>
              </a:rPr>
              <a:t>Países miembros de la OCDE</a:t>
            </a:r>
          </a:p>
          <a:p>
            <a:pPr marL="285750" indent="-285750">
              <a:buFont typeface="Wingdings" pitchFamily="2" charset="2"/>
              <a:buChar char="q"/>
            </a:pPr>
            <a:r>
              <a:rPr lang="es-ES">
                <a:latin typeface="Calibri" pitchFamily="34" charset="0"/>
              </a:rPr>
              <a:t>Interactiva</a:t>
            </a:r>
          </a:p>
        </p:txBody>
      </p:sp>
      <p:sp>
        <p:nvSpPr>
          <p:cNvPr id="16392" name="Título 1"/>
          <p:cNvSpPr txBox="1">
            <a:spLocks/>
          </p:cNvSpPr>
          <p:nvPr/>
        </p:nvSpPr>
        <p:spPr bwMode="auto">
          <a:xfrm>
            <a:off x="7019925" y="2997200"/>
            <a:ext cx="2016125" cy="431800"/>
          </a:xfrm>
          <a:prstGeom prst="rect">
            <a:avLst/>
          </a:prstGeom>
          <a:noFill/>
          <a:ln w="9525">
            <a:noFill/>
            <a:miter lim="800000"/>
            <a:headEnd/>
            <a:tailEnd/>
          </a:ln>
        </p:spPr>
        <p:txBody>
          <a:bodyPr anchor="ctr"/>
          <a:lstStyle/>
          <a:p>
            <a:r>
              <a:rPr lang="es-ES" sz="2000" b="1">
                <a:solidFill>
                  <a:srgbClr val="000000"/>
                </a:solidFill>
                <a:latin typeface="Calibri" pitchFamily="34" charset="0"/>
              </a:rPr>
              <a:t>Objetivo   </a:t>
            </a:r>
          </a:p>
        </p:txBody>
      </p:sp>
      <p:sp>
        <p:nvSpPr>
          <p:cNvPr id="13" name="CuadroTexto 12"/>
          <p:cNvSpPr txBox="1"/>
          <p:nvPr/>
        </p:nvSpPr>
        <p:spPr>
          <a:xfrm>
            <a:off x="4427538" y="3644900"/>
            <a:ext cx="4535487" cy="923925"/>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es-ES" dirty="0"/>
              <a:t>Desarrollar medidas centradas, capaces de reflejar las diversas experiencias de las personas  </a:t>
            </a:r>
          </a:p>
        </p:txBody>
      </p:sp>
      <p:sp>
        <p:nvSpPr>
          <p:cNvPr id="14" name="CuadroTexto 9"/>
          <p:cNvSpPr txBox="1"/>
          <p:nvPr/>
        </p:nvSpPr>
        <p:spPr>
          <a:xfrm>
            <a:off x="179388" y="6227763"/>
            <a:ext cx="8640762" cy="369887"/>
          </a:xfrm>
          <a:prstGeom prst="rect">
            <a:avLst/>
          </a:prstGeom>
          <a:solidFill>
            <a:schemeClr val="accent6">
              <a:lumMod val="20000"/>
              <a:lumOff val="80000"/>
              <a:alpha val="68000"/>
            </a:schemeClr>
          </a:solidFill>
          <a:ln>
            <a:solidFill>
              <a:schemeClr val="accent6"/>
            </a:solidFill>
          </a:ln>
        </p:spPr>
        <p:txBody>
          <a:bodyPr>
            <a:spAutoFit/>
          </a:bodyPr>
          <a:lstStyle/>
          <a:p>
            <a:pPr algn="ctr" fontAlgn="auto">
              <a:spcBef>
                <a:spcPts val="0"/>
              </a:spcBef>
              <a:spcAft>
                <a:spcPts val="0"/>
              </a:spcAft>
              <a:defRPr/>
            </a:pPr>
            <a:r>
              <a:rPr lang="es-ES" dirty="0">
                <a:latin typeface="+mn-lt"/>
                <a:cs typeface="+mn-cs"/>
              </a:rPr>
              <a:t>La ubicamos como un índice de tercena generación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srcRect l="75323" t="12823" r="2623" b="10020"/>
          <a:stretch>
            <a:fillRect/>
          </a:stretch>
        </p:blipFill>
        <p:spPr bwMode="auto">
          <a:xfrm>
            <a:off x="179388" y="593725"/>
            <a:ext cx="2870200" cy="5643563"/>
          </a:xfrm>
          <a:prstGeom prst="rect">
            <a:avLst/>
          </a:prstGeom>
          <a:noFill/>
          <a:ln w="9525">
            <a:noFill/>
            <a:miter lim="800000"/>
            <a:headEnd/>
            <a:tailEnd/>
          </a:ln>
        </p:spPr>
      </p:pic>
      <p:pic>
        <p:nvPicPr>
          <p:cNvPr id="44034" name="Picture 4"/>
          <p:cNvPicPr>
            <a:picLocks noChangeAspect="1" noChangeArrowheads="1"/>
          </p:cNvPicPr>
          <p:nvPr/>
        </p:nvPicPr>
        <p:blipFill>
          <a:blip r:embed="rId3"/>
          <a:srcRect l="75125" t="13362" r="2823" b="10345"/>
          <a:stretch>
            <a:fillRect/>
          </a:stretch>
        </p:blipFill>
        <p:spPr bwMode="auto">
          <a:xfrm>
            <a:off x="3348038" y="655638"/>
            <a:ext cx="2868612" cy="5581650"/>
          </a:xfrm>
          <a:prstGeom prst="rect">
            <a:avLst/>
          </a:prstGeom>
          <a:noFill/>
          <a:ln w="9525">
            <a:noFill/>
            <a:miter lim="800000"/>
            <a:headEnd/>
            <a:tailEnd/>
          </a:ln>
        </p:spPr>
      </p:pic>
      <p:pic>
        <p:nvPicPr>
          <p:cNvPr id="44035" name="Picture 5"/>
          <p:cNvPicPr>
            <a:picLocks noChangeAspect="1" noChangeArrowheads="1"/>
          </p:cNvPicPr>
          <p:nvPr/>
        </p:nvPicPr>
        <p:blipFill>
          <a:blip r:embed="rId4"/>
          <a:srcRect l="75368" t="12500" r="2460" b="9483"/>
          <a:stretch>
            <a:fillRect/>
          </a:stretch>
        </p:blipFill>
        <p:spPr bwMode="auto">
          <a:xfrm>
            <a:off x="6443663" y="620713"/>
            <a:ext cx="2520950" cy="5707062"/>
          </a:xfrm>
          <a:prstGeom prst="rect">
            <a:avLst/>
          </a:prstGeom>
          <a:noFill/>
          <a:ln w="9525">
            <a:noFill/>
            <a:miter lim="800000"/>
            <a:headEnd/>
            <a:tailEnd/>
          </a:ln>
        </p:spPr>
      </p:pic>
      <p:sp>
        <p:nvSpPr>
          <p:cNvPr id="8" name="Título 1"/>
          <p:cNvSpPr txBox="1">
            <a:spLocks/>
          </p:cNvSpPr>
          <p:nvPr/>
        </p:nvSpPr>
        <p:spPr>
          <a:xfrm>
            <a:off x="179388" y="115888"/>
            <a:ext cx="5483225" cy="3603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45058" name="Picture 2"/>
          <p:cNvPicPr>
            <a:picLocks noChangeAspect="1" noChangeArrowheads="1"/>
          </p:cNvPicPr>
          <p:nvPr/>
        </p:nvPicPr>
        <p:blipFill>
          <a:blip r:embed="rId2"/>
          <a:srcRect l="75125" t="11855" r="2338" b="6250"/>
          <a:stretch>
            <a:fillRect/>
          </a:stretch>
        </p:blipFill>
        <p:spPr bwMode="auto">
          <a:xfrm>
            <a:off x="1784350" y="549275"/>
            <a:ext cx="2932113" cy="5989638"/>
          </a:xfrm>
          <a:prstGeom prst="rect">
            <a:avLst/>
          </a:prstGeom>
          <a:noFill/>
          <a:ln w="9525">
            <a:noFill/>
            <a:miter lim="800000"/>
            <a:headEnd/>
            <a:tailEnd/>
          </a:ln>
        </p:spPr>
      </p:pic>
      <p:pic>
        <p:nvPicPr>
          <p:cNvPr id="45059" name="Picture 3"/>
          <p:cNvPicPr>
            <a:picLocks noChangeAspect="1" noChangeArrowheads="1"/>
          </p:cNvPicPr>
          <p:nvPr/>
        </p:nvPicPr>
        <p:blipFill>
          <a:blip r:embed="rId3"/>
          <a:srcRect l="75368" t="12717" r="2338" b="10603"/>
          <a:stretch>
            <a:fillRect/>
          </a:stretch>
        </p:blipFill>
        <p:spPr bwMode="auto">
          <a:xfrm>
            <a:off x="5487988" y="549275"/>
            <a:ext cx="2900362" cy="560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338" y="3244850"/>
            <a:ext cx="8569325" cy="768350"/>
          </a:xfrm>
          <a:prstGeom prst="rect">
            <a:avLst/>
          </a:prstGeom>
        </p:spPr>
        <p:txBody>
          <a:bodyPr wrap="none">
            <a:spAutoFit/>
          </a:bodyPr>
          <a:lstStyle/>
          <a:p>
            <a:pPr algn="ctr" fontAlgn="auto">
              <a:spcAft>
                <a:spcPts val="0"/>
              </a:spcAft>
              <a:defRPr/>
            </a:pPr>
            <a:r>
              <a:rPr lang="es-VE" sz="4400" b="1" dirty="0">
                <a:solidFill>
                  <a:schemeClr val="accent1"/>
                </a:solidFill>
                <a:latin typeface="+mj-lt"/>
                <a:ea typeface="+mj-ea"/>
                <a:cs typeface="+mj-cs"/>
              </a:rPr>
              <a:t>Better life – Migración – Venezuela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l="1318" t="9114" r="2049" b="6250"/>
          <a:stretch>
            <a:fillRect/>
          </a:stretch>
        </p:blipFill>
        <p:spPr bwMode="auto">
          <a:xfrm>
            <a:off x="171450" y="1412875"/>
            <a:ext cx="8572500" cy="4221163"/>
          </a:xfrm>
          <a:prstGeom prst="rect">
            <a:avLst/>
          </a:prstGeom>
          <a:noFill/>
          <a:ln w="9525">
            <a:noFill/>
            <a:miter lim="800000"/>
            <a:headEnd/>
            <a:tailEnd/>
          </a:ln>
        </p:spPr>
      </p:pic>
      <p:sp>
        <p:nvSpPr>
          <p:cNvPr id="47106" name="4 CuadroTexto"/>
          <p:cNvSpPr txBox="1">
            <a:spLocks noChangeArrowheads="1"/>
          </p:cNvSpPr>
          <p:nvPr/>
        </p:nvSpPr>
        <p:spPr bwMode="auto">
          <a:xfrm>
            <a:off x="250825" y="404813"/>
            <a:ext cx="2625725" cy="400050"/>
          </a:xfrm>
          <a:prstGeom prst="rect">
            <a:avLst/>
          </a:prstGeom>
          <a:noFill/>
          <a:ln w="9525">
            <a:noFill/>
            <a:miter lim="800000"/>
            <a:headEnd/>
            <a:tailEnd/>
          </a:ln>
        </p:spPr>
        <p:txBody>
          <a:bodyPr wrap="none">
            <a:spAutoFit/>
          </a:bodyPr>
          <a:lstStyle/>
          <a:p>
            <a:r>
              <a:rPr lang="es-VE" sz="2000" b="1">
                <a:solidFill>
                  <a:srgbClr val="FF0000"/>
                </a:solidFill>
                <a:latin typeface="Calibri" pitchFamily="34" charset="0"/>
              </a:rPr>
              <a:t>¿Qué Opina la Gente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pic>
        <p:nvPicPr>
          <p:cNvPr id="48130" name="Picture 2"/>
          <p:cNvPicPr>
            <a:picLocks noChangeAspect="1" noChangeArrowheads="1"/>
          </p:cNvPicPr>
          <p:nvPr/>
        </p:nvPicPr>
        <p:blipFill>
          <a:blip r:embed="rId2"/>
          <a:srcRect t="25430" r="883" b="21552"/>
          <a:stretch>
            <a:fillRect/>
          </a:stretch>
        </p:blipFill>
        <p:spPr bwMode="auto">
          <a:xfrm>
            <a:off x="-7938" y="1625600"/>
            <a:ext cx="9117013" cy="274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l="14783" t="9267" r="39659" b="6248"/>
          <a:stretch>
            <a:fillRect/>
          </a:stretch>
        </p:blipFill>
        <p:spPr bwMode="auto">
          <a:xfrm>
            <a:off x="2965450" y="404813"/>
            <a:ext cx="5927725" cy="6180137"/>
          </a:xfrm>
          <a:prstGeom prst="rect">
            <a:avLst/>
          </a:prstGeom>
          <a:noFill/>
          <a:ln w="9525">
            <a:noFill/>
            <a:miter lim="800000"/>
            <a:headEnd/>
            <a:tailEnd/>
          </a:ln>
        </p:spPr>
      </p:pic>
      <p:pic>
        <p:nvPicPr>
          <p:cNvPr id="49154" name="Picture 2"/>
          <p:cNvPicPr>
            <a:picLocks noChangeAspect="1" noChangeArrowheads="1"/>
          </p:cNvPicPr>
          <p:nvPr/>
        </p:nvPicPr>
        <p:blipFill>
          <a:blip r:embed="rId3"/>
          <a:srcRect l="13664" t="65517" r="57135" b="19243"/>
          <a:stretch>
            <a:fillRect/>
          </a:stretch>
        </p:blipFill>
        <p:spPr bwMode="auto">
          <a:xfrm>
            <a:off x="107950" y="620713"/>
            <a:ext cx="2593975" cy="762000"/>
          </a:xfrm>
          <a:prstGeom prst="rect">
            <a:avLst/>
          </a:prstGeom>
          <a:noFill/>
          <a:ln w="9525">
            <a:noFill/>
            <a:miter lim="800000"/>
            <a:headEnd/>
            <a:tailEnd/>
          </a:ln>
        </p:spPr>
      </p:pic>
      <p:sp>
        <p:nvSpPr>
          <p:cNvPr id="6"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srcRect l="74292" t="10614" r="1550" b="6355"/>
          <a:stretch>
            <a:fillRect/>
          </a:stretch>
        </p:blipFill>
        <p:spPr bwMode="auto">
          <a:xfrm>
            <a:off x="323850" y="549275"/>
            <a:ext cx="2879725" cy="5564188"/>
          </a:xfrm>
          <a:prstGeom prst="rect">
            <a:avLst/>
          </a:prstGeom>
          <a:noFill/>
          <a:ln w="9525">
            <a:noFill/>
            <a:miter lim="800000"/>
            <a:headEnd/>
            <a:tailEnd/>
          </a:ln>
        </p:spPr>
      </p:pic>
      <p:pic>
        <p:nvPicPr>
          <p:cNvPr id="50178" name="Picture 2"/>
          <p:cNvPicPr>
            <a:picLocks noChangeAspect="1" noChangeArrowheads="1"/>
          </p:cNvPicPr>
          <p:nvPr/>
        </p:nvPicPr>
        <p:blipFill>
          <a:blip r:embed="rId3"/>
          <a:srcRect l="74416" t="11650" r="2159" b="5588"/>
          <a:stretch>
            <a:fillRect/>
          </a:stretch>
        </p:blipFill>
        <p:spPr bwMode="auto">
          <a:xfrm>
            <a:off x="3390900" y="404813"/>
            <a:ext cx="2568575" cy="5100637"/>
          </a:xfrm>
          <a:prstGeom prst="rect">
            <a:avLst/>
          </a:prstGeom>
          <a:noFill/>
          <a:ln w="9525">
            <a:noFill/>
            <a:miter lim="800000"/>
            <a:headEnd/>
            <a:tailEnd/>
          </a:ln>
        </p:spPr>
      </p:pic>
      <p:pic>
        <p:nvPicPr>
          <p:cNvPr id="50179" name="Picture 2"/>
          <p:cNvPicPr>
            <a:picLocks noChangeAspect="1" noChangeArrowheads="1"/>
          </p:cNvPicPr>
          <p:nvPr/>
        </p:nvPicPr>
        <p:blipFill>
          <a:blip r:embed="rId4"/>
          <a:srcRect l="74194" t="10349" r="1793" b="5627"/>
          <a:stretch>
            <a:fillRect/>
          </a:stretch>
        </p:blipFill>
        <p:spPr bwMode="auto">
          <a:xfrm>
            <a:off x="6300788" y="382588"/>
            <a:ext cx="2728912" cy="5370512"/>
          </a:xfrm>
          <a:prstGeom prst="rect">
            <a:avLst/>
          </a:prstGeom>
          <a:noFill/>
          <a:ln w="9525">
            <a:noFill/>
            <a:miter lim="800000"/>
            <a:headEnd/>
            <a:tailEnd/>
          </a:ln>
        </p:spPr>
      </p:pic>
      <p:sp>
        <p:nvSpPr>
          <p:cNvPr id="7"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sp>
        <p:nvSpPr>
          <p:cNvPr id="8" name="Título 1"/>
          <p:cNvSpPr txBox="1">
            <a:spLocks/>
          </p:cNvSpPr>
          <p:nvPr/>
        </p:nvSpPr>
        <p:spPr>
          <a:xfrm>
            <a:off x="609600" y="341313"/>
            <a:ext cx="5483225" cy="3603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000" b="1" dirty="0" smtClean="0">
                <a:solidFill>
                  <a:schemeClr val="accent6"/>
                </a:solidFill>
              </a:rPr>
              <a:t>Temas – Migración   </a:t>
            </a:r>
            <a:endParaRPr lang="es-ES" sz="2000" b="1" dirty="0">
              <a:solidFill>
                <a:schemeClr val="accent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p:txBody>
          <a:bodyPr/>
          <a:lstStyle/>
          <a:p>
            <a:r>
              <a:rPr lang="es-VE" smtClean="0"/>
              <a:t>Referencias Bibliográficas </a:t>
            </a:r>
          </a:p>
        </p:txBody>
      </p:sp>
      <p:sp>
        <p:nvSpPr>
          <p:cNvPr id="3" name="2 Marcador de contenido"/>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s-VE" sz="1800" dirty="0">
              <a:hlinkClick r:id="rId2"/>
            </a:endParaRPr>
          </a:p>
          <a:p>
            <a:pPr marL="0" indent="0" fontAlgn="auto">
              <a:spcAft>
                <a:spcPts val="0"/>
              </a:spcAft>
              <a:buFont typeface="Arial" panose="020B0604020202020204" pitchFamily="34" charset="0"/>
              <a:buNone/>
              <a:defRPr/>
            </a:pPr>
            <a:r>
              <a:rPr lang="es-VE" sz="1800" dirty="0" smtClean="0">
                <a:hlinkClick r:id="rId2"/>
              </a:rPr>
              <a:t>Paginas Web</a:t>
            </a:r>
          </a:p>
          <a:p>
            <a:pPr fontAlgn="auto">
              <a:spcAft>
                <a:spcPts val="0"/>
              </a:spcAft>
              <a:buFont typeface="Arial" panose="020B0604020202020204" pitchFamily="34" charset="0"/>
              <a:buChar char="•"/>
              <a:defRPr/>
            </a:pPr>
            <a:r>
              <a:rPr lang="es-VE" sz="1800" dirty="0" smtClean="0">
                <a:hlinkClick r:id="rId2"/>
              </a:rPr>
              <a:t>http</a:t>
            </a:r>
            <a:r>
              <a:rPr lang="es-VE" sz="1800" dirty="0">
                <a:hlinkClick r:id="rId2"/>
              </a:rPr>
              <a:t>://www.oecdbetterlifeindex.org/es</a:t>
            </a:r>
            <a:r>
              <a:rPr lang="es-VE" sz="1800" dirty="0" smtClean="0">
                <a:hlinkClick r:id="rId2"/>
              </a:rPr>
              <a:t>/</a:t>
            </a:r>
            <a:endParaRPr lang="es-VE" sz="1800" dirty="0" smtClean="0"/>
          </a:p>
          <a:p>
            <a:pPr fontAlgn="auto">
              <a:spcAft>
                <a:spcPts val="0"/>
              </a:spcAft>
              <a:buFont typeface="Arial" panose="020B0604020202020204" pitchFamily="34" charset="0"/>
              <a:buChar char="•"/>
              <a:defRPr/>
            </a:pPr>
            <a:r>
              <a:rPr lang="es-VE" sz="1800" dirty="0">
                <a:hlinkClick r:id="rId3"/>
              </a:rPr>
              <a:t>http://www.oecd.org/centrodemexico/laocde</a:t>
            </a:r>
            <a:r>
              <a:rPr lang="es-VE" sz="1800" dirty="0" smtClean="0">
                <a:hlinkClick r:id="rId3"/>
              </a:rPr>
              <a:t>/</a:t>
            </a:r>
            <a:endParaRPr lang="es-VE" sz="1800" dirty="0" smtClean="0"/>
          </a:p>
          <a:p>
            <a:pPr fontAlgn="auto">
              <a:spcAft>
                <a:spcPts val="0"/>
              </a:spcAft>
              <a:buFont typeface="Arial" panose="020B0604020202020204" pitchFamily="34" charset="0"/>
              <a:buChar char="•"/>
              <a:defRPr/>
            </a:pPr>
            <a:r>
              <a:rPr lang="es-VE" sz="1800" dirty="0">
                <a:hlinkClick r:id="rId4"/>
              </a:rPr>
              <a:t>http://metrocosm.com/global-immigration-map</a:t>
            </a:r>
            <a:r>
              <a:rPr lang="es-VE" sz="1800" dirty="0" smtClean="0">
                <a:hlinkClick r:id="rId4"/>
              </a:rPr>
              <a:t>/</a:t>
            </a:r>
            <a:endParaRPr lang="es-VE" sz="1800" dirty="0" smtClean="0"/>
          </a:p>
          <a:p>
            <a:pPr marL="0" indent="0" fontAlgn="auto">
              <a:spcAft>
                <a:spcPts val="0"/>
              </a:spcAft>
              <a:buFont typeface="Arial" panose="020B0604020202020204" pitchFamily="34" charset="0"/>
              <a:buNone/>
              <a:defRPr/>
            </a:pPr>
            <a:r>
              <a:rPr lang="es-VE" sz="1800" dirty="0" smtClean="0"/>
              <a:t>Presentaciones </a:t>
            </a:r>
            <a:endParaRPr lang="es-VE" sz="1800" dirty="0"/>
          </a:p>
          <a:p>
            <a:pPr fontAlgn="auto">
              <a:spcAft>
                <a:spcPts val="0"/>
              </a:spcAft>
              <a:buFont typeface="Arial" panose="020B0604020202020204" pitchFamily="34" charset="0"/>
              <a:buChar char="•"/>
              <a:defRPr/>
            </a:pPr>
            <a:r>
              <a:rPr lang="es-VE" sz="1800" dirty="0" smtClean="0"/>
              <a:t>Jhoner </a:t>
            </a:r>
            <a:r>
              <a:rPr lang="es-VE" sz="1800" dirty="0"/>
              <a:t>Perdomo y Mauricio Phélan </a:t>
            </a:r>
            <a:r>
              <a:rPr lang="es-VE" sz="1800" dirty="0" smtClean="0"/>
              <a:t>C. Clase I, Sobre </a:t>
            </a:r>
            <a:r>
              <a:rPr lang="es-VE" sz="1800" dirty="0"/>
              <a:t>mediciones alternativas de bienestar. Colección y Clasificación</a:t>
            </a:r>
            <a:r>
              <a:rPr lang="es-VE" sz="1800" dirty="0" smtClean="0"/>
              <a:t>.  En Saber UCV</a:t>
            </a:r>
            <a:endParaRPr lang="es-VE" sz="1800" dirty="0"/>
          </a:p>
          <a:p>
            <a:pPr fontAlgn="auto">
              <a:spcAft>
                <a:spcPts val="0"/>
              </a:spcAft>
              <a:buFont typeface="Arial" panose="020B0604020202020204" pitchFamily="34" charset="0"/>
              <a:buChar char="•"/>
              <a:defRPr/>
            </a:pPr>
            <a:r>
              <a:rPr lang="es-VE" sz="1800" dirty="0" smtClean="0"/>
              <a:t>Revista Population </a:t>
            </a:r>
            <a:r>
              <a:rPr lang="es-VE" sz="1800" dirty="0"/>
              <a:t>&amp; Societies Nro. 472.</a:t>
            </a:r>
            <a:endParaRPr lang="es-VE" sz="1800" dirty="0" smtClean="0"/>
          </a:p>
          <a:p>
            <a:pPr fontAlgn="auto">
              <a:spcAft>
                <a:spcPts val="0"/>
              </a:spcAft>
              <a:buFont typeface="Arial" panose="020B0604020202020204" pitchFamily="34" charset="0"/>
              <a:buChar char="•"/>
              <a:defRPr/>
            </a:pPr>
            <a:endParaRPr lang="es-VE"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457200" y="2708275"/>
            <a:ext cx="8229600" cy="1143000"/>
          </a:xfrm>
        </p:spPr>
        <p:txBody>
          <a:bodyPr/>
          <a:lstStyle/>
          <a:p>
            <a:r>
              <a:rPr lang="es-VE" b="1" smtClean="0">
                <a:solidFill>
                  <a:schemeClr val="accent1"/>
                </a:solidFill>
              </a:rPr>
              <a:t>Metodología del Índice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388" y="1268413"/>
            <a:ext cx="4572000" cy="3416300"/>
          </a:xfrm>
          <a:prstGeom prst="rect">
            <a:avLst/>
          </a:prstGeom>
          <a:ln>
            <a:solidFill>
              <a:schemeClr val="accent3"/>
            </a:solidFill>
          </a:ln>
        </p:spPr>
        <p:txBody>
          <a:bodyPr>
            <a:spAutoFit/>
          </a:bodyPr>
          <a:lstStyle/>
          <a:p>
            <a:pPr algn="just" fontAlgn="auto">
              <a:spcBef>
                <a:spcPts val="0"/>
              </a:spcBef>
              <a:spcAft>
                <a:spcPts val="0"/>
              </a:spcAft>
              <a:defRPr/>
            </a:pPr>
            <a:r>
              <a:rPr lang="es-VE" b="1" dirty="0">
                <a:latin typeface="+mn-lt"/>
                <a:cs typeface="+mn-cs"/>
              </a:rPr>
              <a:t>¿De dónde proviene la información?</a:t>
            </a:r>
          </a:p>
          <a:p>
            <a:pPr algn="just" fontAlgn="auto">
              <a:spcBef>
                <a:spcPts val="0"/>
              </a:spcBef>
              <a:spcAft>
                <a:spcPts val="0"/>
              </a:spcAft>
              <a:defRPr/>
            </a:pPr>
            <a:endParaRPr lang="es-VE" dirty="0">
              <a:latin typeface="+mn-lt"/>
              <a:cs typeface="+mn-cs"/>
            </a:endParaRPr>
          </a:p>
          <a:p>
            <a:pPr algn="just" fontAlgn="auto">
              <a:spcBef>
                <a:spcPts val="0"/>
              </a:spcBef>
              <a:spcAft>
                <a:spcPts val="0"/>
              </a:spcAft>
              <a:defRPr/>
            </a:pPr>
            <a:r>
              <a:rPr lang="es-VE" dirty="0">
                <a:latin typeface="+mn-lt"/>
                <a:cs typeface="+mn-cs"/>
              </a:rPr>
              <a:t>La información proviene sobre todo de </a:t>
            </a:r>
            <a:r>
              <a:rPr lang="es-VE" b="1" dirty="0">
                <a:latin typeface="+mn-lt"/>
                <a:cs typeface="+mn-cs"/>
              </a:rPr>
              <a:t>fuentes oficiales como la misma OCDE, cuentas nacionales, datos de las Naciones Unidas y oficinas nacionales de estadística. </a:t>
            </a:r>
            <a:r>
              <a:rPr lang="es-VE" dirty="0">
                <a:latin typeface="+mn-lt"/>
                <a:cs typeface="+mn-cs"/>
              </a:rPr>
              <a:t>Algunos indicadores se basan en la </a:t>
            </a:r>
            <a:r>
              <a:rPr lang="es-VE" b="1" dirty="0">
                <a:latin typeface="+mn-lt"/>
                <a:cs typeface="+mn-cs"/>
              </a:rPr>
              <a:t>Encuesta Mundial Gallup, de la Organización Gallup, que realiza periódicamente sondeos de opinión en más de 140 países.</a:t>
            </a:r>
            <a:r>
              <a:rPr lang="es-VE" dirty="0">
                <a:latin typeface="+mn-lt"/>
                <a:cs typeface="+mn-cs"/>
              </a:rPr>
              <a:t> La OCDE ya ha publicado más del 80% de los indicadores del Índice para una Vida Mejor.</a:t>
            </a:r>
          </a:p>
        </p:txBody>
      </p:sp>
      <p:pic>
        <p:nvPicPr>
          <p:cNvPr id="18434" name="Marcador de contenido 4"/>
          <p:cNvPicPr>
            <a:picLocks noGrp="1" noChangeAspect="1"/>
          </p:cNvPicPr>
          <p:nvPr>
            <p:ph idx="1"/>
          </p:nvPr>
        </p:nvPicPr>
        <p:blipFill>
          <a:blip r:embed="rId2"/>
          <a:srcRect l="-1782" r="-1782"/>
          <a:stretch>
            <a:fillRect/>
          </a:stretch>
        </p:blipFill>
        <p:spPr>
          <a:xfrm>
            <a:off x="15875" y="-23813"/>
            <a:ext cx="2684463" cy="1296988"/>
          </a:xfrm>
        </p:spPr>
      </p:pic>
      <p:sp>
        <p:nvSpPr>
          <p:cNvPr id="18435" name="12 Rectángulo"/>
          <p:cNvSpPr>
            <a:spLocks noChangeArrowheads="1"/>
          </p:cNvSpPr>
          <p:nvPr/>
        </p:nvSpPr>
        <p:spPr bwMode="auto">
          <a:xfrm>
            <a:off x="179388" y="4781550"/>
            <a:ext cx="8785225" cy="2032000"/>
          </a:xfrm>
          <a:prstGeom prst="rect">
            <a:avLst/>
          </a:prstGeom>
          <a:noFill/>
          <a:ln w="9525">
            <a:solidFill>
              <a:srgbClr val="FF0000"/>
            </a:solidFill>
            <a:miter lim="800000"/>
            <a:headEnd/>
            <a:tailEnd/>
          </a:ln>
        </p:spPr>
        <p:txBody>
          <a:bodyPr>
            <a:spAutoFit/>
          </a:bodyPr>
          <a:lstStyle/>
          <a:p>
            <a:r>
              <a:rPr lang="es-VE" b="1">
                <a:latin typeface="Calibri" pitchFamily="34" charset="0"/>
              </a:rPr>
              <a:t>¿Cómo se agregan los indicadores?</a:t>
            </a:r>
          </a:p>
          <a:p>
            <a:endParaRPr lang="es-VE">
              <a:latin typeface="Calibri" pitchFamily="34" charset="0"/>
            </a:endParaRPr>
          </a:p>
          <a:p>
            <a:r>
              <a:rPr lang="es-VE" b="1">
                <a:latin typeface="Calibri" pitchFamily="34" charset="0"/>
              </a:rPr>
              <a:t>Cada tema de bienestar se mide por uno o más indicadores. </a:t>
            </a:r>
            <a:r>
              <a:rPr lang="es-VE">
                <a:latin typeface="Calibri" pitchFamily="34" charset="0"/>
              </a:rPr>
              <a:t>Dentro de cada tema, </a:t>
            </a:r>
            <a:r>
              <a:rPr lang="es-VE" b="1">
                <a:latin typeface="Calibri" pitchFamily="34" charset="0"/>
              </a:rPr>
              <a:t>los indicadores se promedian con ponderadores iguales. </a:t>
            </a:r>
            <a:r>
              <a:rPr lang="es-VE">
                <a:latin typeface="Calibri" pitchFamily="34" charset="0"/>
              </a:rPr>
              <a:t>Por ejemplo, la educación se mide mediante el logro educativo y la comprensión lectora . Por consiguiente, la calificación de educación será obtenida por:</a:t>
            </a:r>
          </a:p>
          <a:p>
            <a:r>
              <a:rPr lang="es-VE">
                <a:latin typeface="Calibri" pitchFamily="34" charset="0"/>
              </a:rPr>
              <a:t>puntuación de logro académico + puntuación de comprensión lectora/2</a:t>
            </a:r>
          </a:p>
        </p:txBody>
      </p:sp>
      <p:pic>
        <p:nvPicPr>
          <p:cNvPr id="18436" name="Picture 2"/>
          <p:cNvPicPr>
            <a:picLocks noChangeAspect="1" noChangeArrowheads="1"/>
          </p:cNvPicPr>
          <p:nvPr/>
        </p:nvPicPr>
        <p:blipFill>
          <a:blip r:embed="rId3"/>
          <a:srcRect l="49194" t="15948" r="32387" b="34476"/>
          <a:stretch>
            <a:fillRect/>
          </a:stretch>
        </p:blipFill>
        <p:spPr bwMode="auto">
          <a:xfrm>
            <a:off x="5651500" y="333375"/>
            <a:ext cx="2808288" cy="42497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n 3"/>
          <p:cNvPicPr>
            <a:picLocks noChangeAspect="1"/>
          </p:cNvPicPr>
          <p:nvPr/>
        </p:nvPicPr>
        <p:blipFill>
          <a:blip r:embed="rId2"/>
          <a:srcRect l="64610"/>
          <a:stretch>
            <a:fillRect/>
          </a:stretch>
        </p:blipFill>
        <p:spPr bwMode="auto">
          <a:xfrm>
            <a:off x="5722938" y="533400"/>
            <a:ext cx="2786062" cy="5791200"/>
          </a:xfrm>
          <a:prstGeom prst="rect">
            <a:avLst/>
          </a:prstGeom>
          <a:noFill/>
          <a:ln w="9525">
            <a:noFill/>
            <a:miter lim="800000"/>
            <a:headEnd/>
            <a:tailEnd/>
          </a:ln>
        </p:spPr>
      </p:pic>
      <p:pic>
        <p:nvPicPr>
          <p:cNvPr id="19458" name="Marcador de contenido 4"/>
          <p:cNvPicPr>
            <a:picLocks noGrp="1" noChangeAspect="1"/>
          </p:cNvPicPr>
          <p:nvPr>
            <p:ph idx="1"/>
          </p:nvPr>
        </p:nvPicPr>
        <p:blipFill>
          <a:blip r:embed="rId3"/>
          <a:srcRect l="-1782" r="-1782"/>
          <a:stretch>
            <a:fillRect/>
          </a:stretch>
        </p:blipFill>
        <p:spPr>
          <a:xfrm>
            <a:off x="15875" y="-23813"/>
            <a:ext cx="2684463" cy="1296988"/>
          </a:xfrm>
        </p:spPr>
      </p:pic>
      <p:sp>
        <p:nvSpPr>
          <p:cNvPr id="19459" name="Rectángulo 7"/>
          <p:cNvSpPr>
            <a:spLocks noChangeArrowheads="1"/>
          </p:cNvSpPr>
          <p:nvPr/>
        </p:nvSpPr>
        <p:spPr bwMode="auto">
          <a:xfrm>
            <a:off x="250825" y="1628775"/>
            <a:ext cx="5041900" cy="1477963"/>
          </a:xfrm>
          <a:prstGeom prst="rect">
            <a:avLst/>
          </a:prstGeom>
          <a:noFill/>
          <a:ln w="9525">
            <a:solidFill>
              <a:srgbClr val="C0504D"/>
            </a:solidFill>
            <a:miter lim="800000"/>
            <a:headEnd/>
            <a:tailEnd/>
          </a:ln>
        </p:spPr>
        <p:txBody>
          <a:bodyPr>
            <a:spAutoFit/>
          </a:bodyPr>
          <a:lstStyle/>
          <a:p>
            <a:pPr marL="285750" indent="-285750" algn="just">
              <a:buFont typeface="Wingdings" pitchFamily="2" charset="2"/>
              <a:buChar char="q"/>
            </a:pPr>
            <a:r>
              <a:rPr lang="es-ES">
                <a:latin typeface="Calibri" pitchFamily="34" charset="0"/>
              </a:rPr>
              <a:t>The Better Life Index es una herramienta interactiva basada en la Web creada para involucrar a las personas en el debate sobre el bienestar y, a través de este proceso, aprender lo que más les importa.</a:t>
            </a:r>
          </a:p>
        </p:txBody>
      </p:sp>
      <p:sp>
        <p:nvSpPr>
          <p:cNvPr id="19460" name="Título 1"/>
          <p:cNvSpPr>
            <a:spLocks noGrp="1"/>
          </p:cNvSpPr>
          <p:nvPr>
            <p:ph type="title"/>
          </p:nvPr>
        </p:nvSpPr>
        <p:spPr>
          <a:xfrm>
            <a:off x="25400" y="1125538"/>
            <a:ext cx="5483225" cy="358775"/>
          </a:xfrm>
        </p:spPr>
        <p:txBody>
          <a:bodyPr/>
          <a:lstStyle/>
          <a:p>
            <a:pPr algn="l"/>
            <a:r>
              <a:rPr lang="es-ES" sz="2000" b="1" smtClean="0"/>
              <a:t>¿Cómo funciona? </a:t>
            </a:r>
          </a:p>
        </p:txBody>
      </p:sp>
      <p:sp>
        <p:nvSpPr>
          <p:cNvPr id="10" name="Rectángulo 9"/>
          <p:cNvSpPr/>
          <p:nvPr/>
        </p:nvSpPr>
        <p:spPr>
          <a:xfrm>
            <a:off x="250825" y="4797425"/>
            <a:ext cx="5041900" cy="1476375"/>
          </a:xfrm>
          <a:prstGeom prst="rect">
            <a:avLst/>
          </a:prstGeom>
          <a:solidFill>
            <a:schemeClr val="accent5">
              <a:alpha val="50000"/>
            </a:schemeClr>
          </a:solidFill>
        </p:spPr>
        <p:txBody>
          <a:bodyPr>
            <a:spAutoFit/>
          </a:bodyPr>
          <a:lstStyle/>
          <a:p>
            <a:pPr algn="just" fontAlgn="auto">
              <a:spcBef>
                <a:spcPts val="0"/>
              </a:spcBef>
              <a:spcAft>
                <a:spcPts val="0"/>
              </a:spcAft>
              <a:defRPr/>
            </a:pPr>
            <a:r>
              <a:rPr lang="es-ES" dirty="0">
                <a:latin typeface="+mn-lt"/>
                <a:cs typeface="+mn-cs"/>
              </a:rPr>
              <a:t>Una vez que haya creado su propio índice, puede ver cómo los logros medios de los países se comparan en función de sus prioridades, así como las diferencias de bienestar entre hombres y mujeres en cada país.</a:t>
            </a:r>
          </a:p>
        </p:txBody>
      </p:sp>
      <p:pic>
        <p:nvPicPr>
          <p:cNvPr id="19462" name="Picture 2" descr="https://d30y9cdsu7xlg0.cloudfront.net/png/711133-200.png"/>
          <p:cNvPicPr>
            <a:picLocks noChangeAspect="1" noChangeArrowheads="1"/>
          </p:cNvPicPr>
          <p:nvPr/>
        </p:nvPicPr>
        <p:blipFill>
          <a:blip r:embed="rId4"/>
          <a:srcRect/>
          <a:stretch>
            <a:fillRect/>
          </a:stretch>
        </p:blipFill>
        <p:spPr bwMode="auto">
          <a:xfrm>
            <a:off x="3635375" y="3106738"/>
            <a:ext cx="1343025"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0482" name="Picture 2"/>
          <p:cNvPicPr>
            <a:picLocks noChangeAspect="1" noChangeArrowheads="1"/>
          </p:cNvPicPr>
          <p:nvPr/>
        </p:nvPicPr>
        <p:blipFill>
          <a:blip r:embed="rId2"/>
          <a:srcRect l="61732" t="13956" r="12311" b="7735"/>
          <a:stretch>
            <a:fillRect/>
          </a:stretch>
        </p:blipFill>
        <p:spPr bwMode="auto">
          <a:xfrm>
            <a:off x="5292725" y="220663"/>
            <a:ext cx="3538538" cy="5729287"/>
          </a:xfrm>
          <a:prstGeom prst="rect">
            <a:avLst/>
          </a:prstGeom>
          <a:noFill/>
          <a:ln w="9525">
            <a:solidFill>
              <a:srgbClr val="FF0000"/>
            </a:solidFill>
            <a:miter lim="800000"/>
            <a:headEnd/>
            <a:tailEnd/>
          </a:ln>
        </p:spPr>
      </p:pic>
      <p:pic>
        <p:nvPicPr>
          <p:cNvPr id="20483" name="Picture 2"/>
          <p:cNvPicPr>
            <a:picLocks noChangeAspect="1" noChangeArrowheads="1"/>
          </p:cNvPicPr>
          <p:nvPr/>
        </p:nvPicPr>
        <p:blipFill>
          <a:blip r:embed="rId2"/>
          <a:srcRect l="12843" t="9698" r="61679" b="6120"/>
          <a:stretch>
            <a:fillRect/>
          </a:stretch>
        </p:blipFill>
        <p:spPr bwMode="auto">
          <a:xfrm>
            <a:off x="179388" y="549275"/>
            <a:ext cx="3314700" cy="615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913"/>
            <a:ext cx="5483225" cy="360362"/>
          </a:xfrm>
        </p:spPr>
        <p:txBody>
          <a:bodyPr rtlCol="0">
            <a:noAutofit/>
          </a:bodyPr>
          <a:lstStyle/>
          <a:p>
            <a:pPr algn="l" fontAlgn="auto">
              <a:spcAft>
                <a:spcPts val="0"/>
              </a:spcAft>
              <a:defRPr/>
            </a:pPr>
            <a:r>
              <a:rPr lang="es-ES" sz="2000" b="1" dirty="0" smtClean="0">
                <a:solidFill>
                  <a:schemeClr val="accent6"/>
                </a:solidFill>
              </a:rPr>
              <a:t>Temas  </a:t>
            </a:r>
            <a:endParaRPr lang="es-ES" sz="2000" b="1" dirty="0">
              <a:solidFill>
                <a:schemeClr val="accent6"/>
              </a:solidFill>
            </a:endParaRPr>
          </a:p>
        </p:txBody>
      </p:sp>
      <p:pic>
        <p:nvPicPr>
          <p:cNvPr id="21506" name="Picture 2"/>
          <p:cNvPicPr>
            <a:picLocks noChangeAspect="1" noChangeArrowheads="1"/>
          </p:cNvPicPr>
          <p:nvPr/>
        </p:nvPicPr>
        <p:blipFill>
          <a:blip r:embed="rId2"/>
          <a:srcRect l="65739" t="8405" r="13763" b="23438"/>
          <a:stretch>
            <a:fillRect/>
          </a:stretch>
        </p:blipFill>
        <p:spPr bwMode="auto">
          <a:xfrm>
            <a:off x="5753100" y="360363"/>
            <a:ext cx="2667000" cy="4984750"/>
          </a:xfrm>
          <a:prstGeom prst="rect">
            <a:avLst/>
          </a:prstGeom>
          <a:noFill/>
          <a:ln w="9525">
            <a:solidFill>
              <a:schemeClr val="tx1"/>
            </a:solidFill>
            <a:miter lim="800000"/>
            <a:headEnd/>
            <a:tailEnd/>
          </a:ln>
        </p:spPr>
      </p:pic>
      <p:pic>
        <p:nvPicPr>
          <p:cNvPr id="21507" name="Picture 2"/>
          <p:cNvPicPr>
            <a:picLocks noChangeAspect="1" noChangeArrowheads="1"/>
          </p:cNvPicPr>
          <p:nvPr/>
        </p:nvPicPr>
        <p:blipFill>
          <a:blip r:embed="rId2"/>
          <a:srcRect l="13329" t="8405" r="61935" b="6250"/>
          <a:stretch>
            <a:fillRect/>
          </a:stretch>
        </p:blipFill>
        <p:spPr bwMode="auto">
          <a:xfrm>
            <a:off x="1476375" y="333375"/>
            <a:ext cx="3217863" cy="624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l="65431" t="19225" r="14091" b="5991"/>
          <a:stretch>
            <a:fillRect/>
          </a:stretch>
        </p:blipFill>
        <p:spPr bwMode="auto">
          <a:xfrm>
            <a:off x="6011863" y="406400"/>
            <a:ext cx="2663825" cy="5470525"/>
          </a:xfrm>
          <a:prstGeom prst="rect">
            <a:avLst/>
          </a:prstGeom>
          <a:noFill/>
          <a:ln w="9525">
            <a:solidFill>
              <a:srgbClr val="FFC000"/>
            </a:solidFill>
            <a:miter lim="800000"/>
            <a:headEnd/>
            <a:tailEnd/>
          </a:ln>
        </p:spPr>
      </p:pic>
      <p:pic>
        <p:nvPicPr>
          <p:cNvPr id="22530" name="Picture 2"/>
          <p:cNvPicPr>
            <a:picLocks noChangeAspect="1" noChangeArrowheads="1"/>
          </p:cNvPicPr>
          <p:nvPr/>
        </p:nvPicPr>
        <p:blipFill>
          <a:blip r:embed="rId2"/>
          <a:srcRect l="13278" t="9114" r="62367" b="5991"/>
          <a:stretch>
            <a:fillRect/>
          </a:stretch>
        </p:blipFill>
        <p:spPr bwMode="auto">
          <a:xfrm>
            <a:off x="250825" y="242888"/>
            <a:ext cx="3170238"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629</Words>
  <Application>Microsoft Office PowerPoint</Application>
  <PresentationFormat>Presentación en pantalla (4:3)</PresentationFormat>
  <Paragraphs>144</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Doctorado Ciencias Sociales. FACES. Línea: Población y Sociedad Seminario: Mediciones Alternativas de Desarrollo y Bienestar Emilio Osorio y Mauricio Phélan C  </vt:lpstr>
      <vt:lpstr>Objetivo de medición del Índice</vt:lpstr>
      <vt:lpstr>¿Qué es Índice de la Buena Vida? </vt:lpstr>
      <vt:lpstr>Metodología del Índice</vt:lpstr>
      <vt:lpstr>Presentación de PowerPoint</vt:lpstr>
      <vt:lpstr>¿Cómo funciona? </vt:lpstr>
      <vt:lpstr>Temas  </vt:lpstr>
      <vt:lpstr>Temas  </vt:lpstr>
      <vt:lpstr>Presentación de PowerPoint</vt:lpstr>
      <vt:lpstr>Temas  </vt:lpstr>
      <vt:lpstr>Temas  </vt:lpstr>
      <vt:lpstr>Temas  </vt:lpstr>
      <vt:lpstr>Temas  </vt:lpstr>
      <vt:lpstr>Temas  </vt:lpstr>
      <vt:lpstr>Temas  </vt:lpstr>
      <vt:lpstr>Temas  </vt:lpstr>
      <vt:lpstr>Temas  </vt:lpstr>
      <vt:lpstr>Presentación de PowerPoint</vt:lpstr>
      <vt:lpstr>¿Cómo utilizar el índice ?</vt:lpstr>
      <vt:lpstr>¿Cómo utilizar el 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Better life Index – Migración   </vt:lpstr>
      <vt:lpstr>Temas – Migración   </vt:lpstr>
      <vt:lpstr>Presentación de PowerPoint</vt:lpstr>
      <vt:lpstr>Temas  </vt:lpstr>
      <vt:lpstr>Presentación de PowerPoint</vt:lpstr>
      <vt:lpstr>Presentación de PowerPoint</vt:lpstr>
      <vt:lpstr>Temas – Migración   </vt:lpstr>
      <vt:lpstr>Temas – Migración   </vt:lpstr>
      <vt:lpstr>Temas – Migración   </vt:lpstr>
      <vt:lpstr>Referencias Bibliográficas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Phelan</dc:creator>
  <cp:lastModifiedBy>Mauricio Phelan</cp:lastModifiedBy>
  <cp:revision>51</cp:revision>
  <dcterms:created xsi:type="dcterms:W3CDTF">2017-03-20T13:17:37Z</dcterms:created>
  <dcterms:modified xsi:type="dcterms:W3CDTF">2017-04-27T22:07:32Z</dcterms:modified>
</cp:coreProperties>
</file>