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napToGrid="0">
      <p:cViewPr>
        <p:scale>
          <a:sx n="58" d="100"/>
          <a:sy n="58" d="100"/>
        </p:scale>
        <p:origin x="-2676" y="-2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1" y="-11290"/>
            <a:ext cx="6877354" cy="9166580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206047"/>
            <a:ext cx="4370039" cy="2195069"/>
          </a:xfrm>
        </p:spPr>
        <p:txBody>
          <a:bodyPr anchor="b">
            <a:noAutofit/>
          </a:bodyPr>
          <a:lstStyle>
            <a:lvl1pPr algn="r">
              <a:defRPr sz="3375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401113"/>
            <a:ext cx="4370039" cy="146253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85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1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57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43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28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00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505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2801"/>
            <a:ext cx="4760785" cy="4538133"/>
          </a:xfrm>
        </p:spPr>
        <p:txBody>
          <a:bodyPr anchor="ctr">
            <a:normAutofit/>
          </a:bodyPr>
          <a:lstStyle>
            <a:lvl1pPr algn="l">
              <a:defRPr sz="275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960533"/>
            <a:ext cx="4760785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12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8575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715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572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4pPr>
            <a:lvl5pPr marL="11430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5pPr>
            <a:lvl6pPr marL="14287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6pPr>
            <a:lvl7pPr marL="17145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7pPr>
            <a:lvl8pPr marL="20002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8pPr>
            <a:lvl9pPr marL="22860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86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1"/>
            <a:ext cx="4554137" cy="4030133"/>
          </a:xfrm>
        </p:spPr>
        <p:txBody>
          <a:bodyPr anchor="ctr">
            <a:normAutofit/>
          </a:bodyPr>
          <a:lstStyle>
            <a:lvl1pPr algn="l">
              <a:defRPr sz="275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5" y="4842933"/>
            <a:ext cx="4064854" cy="508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85750" indent="0">
              <a:buFontTx/>
              <a:buNone/>
              <a:defRPr/>
            </a:lvl2pPr>
            <a:lvl3pPr marL="571500" indent="0">
              <a:buFontTx/>
              <a:buNone/>
              <a:defRPr/>
            </a:lvl3pPr>
            <a:lvl4pPr marL="857250" indent="0">
              <a:buFontTx/>
              <a:buNone/>
              <a:defRPr/>
            </a:lvl4pPr>
            <a:lvl5pPr marL="11430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5960533"/>
            <a:ext cx="4760786" cy="2094616"/>
          </a:xfrm>
        </p:spPr>
        <p:txBody>
          <a:bodyPr anchor="ctr">
            <a:normAutofit/>
          </a:bodyPr>
          <a:lstStyle>
            <a:lvl1pPr marL="0" indent="0" algn="l">
              <a:buNone/>
              <a:defRPr sz="112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8575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715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572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4pPr>
            <a:lvl5pPr marL="11430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5pPr>
            <a:lvl6pPr marL="14287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6pPr>
            <a:lvl7pPr marL="17145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7pPr>
            <a:lvl8pPr marL="20002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8pPr>
            <a:lvl9pPr marL="22860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9"/>
            <a:ext cx="342989" cy="779701"/>
          </a:xfrm>
          <a:prstGeom prst="rect">
            <a:avLst/>
          </a:prstGeom>
        </p:spPr>
        <p:txBody>
          <a:bodyPr vert="horz" lIns="57150" tIns="28575" rIns="57150" bIns="28575" rtlCol="0" anchor="ctr">
            <a:noAutofit/>
          </a:bodyPr>
          <a:lstStyle/>
          <a:p>
            <a:pPr lvl="0"/>
            <a:r>
              <a:rPr lang="en-US" sz="5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4" y="3848743"/>
            <a:ext cx="342989" cy="779701"/>
          </a:xfrm>
          <a:prstGeom prst="rect">
            <a:avLst/>
          </a:prstGeom>
        </p:spPr>
        <p:txBody>
          <a:bodyPr vert="horz" lIns="57150" tIns="28575" rIns="57150" bIns="28575" rtlCol="0" anchor="ctr">
            <a:noAutofit/>
          </a:bodyPr>
          <a:lstStyle/>
          <a:p>
            <a:pPr lvl="0"/>
            <a:r>
              <a:rPr lang="en-US" sz="5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0738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575985"/>
            <a:ext cx="4760786" cy="3460613"/>
          </a:xfrm>
        </p:spPr>
        <p:txBody>
          <a:bodyPr anchor="b">
            <a:normAutofit/>
          </a:bodyPr>
          <a:lstStyle>
            <a:lvl1pPr algn="l">
              <a:defRPr sz="275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12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8575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715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572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4pPr>
            <a:lvl5pPr marL="11430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5pPr>
            <a:lvl6pPr marL="14287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6pPr>
            <a:lvl7pPr marL="17145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7pPr>
            <a:lvl8pPr marL="20002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8pPr>
            <a:lvl9pPr marL="22860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609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12801"/>
            <a:ext cx="4554137" cy="4030133"/>
          </a:xfrm>
        </p:spPr>
        <p:txBody>
          <a:bodyPr anchor="ctr">
            <a:normAutofit/>
          </a:bodyPr>
          <a:lstStyle>
            <a:lvl1pPr algn="l">
              <a:defRPr sz="275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8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85750" indent="0">
              <a:buFontTx/>
              <a:buNone/>
              <a:defRPr/>
            </a:lvl2pPr>
            <a:lvl3pPr marL="571500" indent="0">
              <a:buFontTx/>
              <a:buNone/>
              <a:defRPr/>
            </a:lvl3pPr>
            <a:lvl4pPr marL="857250" indent="0">
              <a:buFontTx/>
              <a:buNone/>
              <a:defRPr/>
            </a:lvl4pPr>
            <a:lvl5pPr marL="11430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12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8575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715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572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4pPr>
            <a:lvl5pPr marL="11430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5pPr>
            <a:lvl6pPr marL="14287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6pPr>
            <a:lvl7pPr marL="17145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7pPr>
            <a:lvl8pPr marL="20002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8pPr>
            <a:lvl9pPr marL="22860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62034" y="1053839"/>
            <a:ext cx="342989" cy="779701"/>
          </a:xfrm>
          <a:prstGeom prst="rect">
            <a:avLst/>
          </a:prstGeom>
        </p:spPr>
        <p:txBody>
          <a:bodyPr vert="horz" lIns="57150" tIns="28575" rIns="57150" bIns="28575" rtlCol="0" anchor="ctr">
            <a:noAutofit/>
          </a:bodyPr>
          <a:lstStyle/>
          <a:p>
            <a:pPr lvl="0"/>
            <a:r>
              <a:rPr lang="en-US" sz="5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4" y="3848743"/>
            <a:ext cx="342989" cy="779701"/>
          </a:xfrm>
          <a:prstGeom prst="rect">
            <a:avLst/>
          </a:prstGeom>
        </p:spPr>
        <p:txBody>
          <a:bodyPr vert="horz" lIns="57150" tIns="28575" rIns="57150" bIns="28575" rtlCol="0" anchor="ctr">
            <a:noAutofit/>
          </a:bodyPr>
          <a:lstStyle/>
          <a:p>
            <a:pPr lvl="0"/>
            <a:r>
              <a:rPr lang="en-US" sz="5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0398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12801"/>
            <a:ext cx="4756099" cy="4030133"/>
          </a:xfrm>
        </p:spPr>
        <p:txBody>
          <a:bodyPr anchor="ctr">
            <a:normAutofit/>
          </a:bodyPr>
          <a:lstStyle>
            <a:lvl1pPr algn="l">
              <a:defRPr sz="275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350933"/>
            <a:ext cx="4760788" cy="685664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500">
                <a:solidFill>
                  <a:schemeClr val="accent1"/>
                </a:solidFill>
              </a:defRPr>
            </a:lvl1pPr>
            <a:lvl2pPr marL="285750" indent="0">
              <a:buFontTx/>
              <a:buNone/>
              <a:defRPr/>
            </a:lvl2pPr>
            <a:lvl3pPr marL="571500" indent="0">
              <a:buFontTx/>
              <a:buNone/>
              <a:defRPr/>
            </a:lvl3pPr>
            <a:lvl4pPr marL="857250" indent="0">
              <a:buFontTx/>
              <a:buNone/>
              <a:defRPr/>
            </a:lvl4pPr>
            <a:lvl5pPr marL="11430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2018552"/>
          </a:xfrm>
        </p:spPr>
        <p:txBody>
          <a:bodyPr anchor="t">
            <a:normAutofit/>
          </a:bodyPr>
          <a:lstStyle>
            <a:lvl1pPr marL="0" indent="0" algn="l">
              <a:buNone/>
              <a:defRPr sz="112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8575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715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572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4pPr>
            <a:lvl5pPr marL="11430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5pPr>
            <a:lvl6pPr marL="14287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6pPr>
            <a:lvl7pPr marL="17145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7pPr>
            <a:lvl8pPr marL="20002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8pPr>
            <a:lvl9pPr marL="22860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68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5500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12802"/>
            <a:ext cx="734110" cy="7001935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812802"/>
            <a:ext cx="3896269" cy="700193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042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398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601159"/>
            <a:ext cx="4760786" cy="2435441"/>
          </a:xfrm>
        </p:spPr>
        <p:txBody>
          <a:bodyPr anchor="b"/>
          <a:lstStyle>
            <a:lvl1pPr algn="l">
              <a:defRPr sz="25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036597"/>
            <a:ext cx="4760786" cy="1147200"/>
          </a:xfrm>
        </p:spPr>
        <p:txBody>
          <a:bodyPr anchor="t"/>
          <a:lstStyle>
            <a:lvl1pPr marL="0" indent="0" algn="l">
              <a:buNone/>
              <a:defRPr sz="12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8575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715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572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4pPr>
            <a:lvl5pPr marL="11430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5pPr>
            <a:lvl6pPr marL="14287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6pPr>
            <a:lvl7pPr marL="17145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7pPr>
            <a:lvl8pPr marL="200025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8pPr>
            <a:lvl9pPr marL="2286000" indent="0">
              <a:buNone/>
              <a:defRPr sz="8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088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2801"/>
            <a:ext cx="4760785" cy="17610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880786"/>
            <a:ext cx="2316082" cy="5174363"/>
          </a:xfrm>
        </p:spPr>
        <p:txBody>
          <a:bodyPr>
            <a:normAutofit/>
          </a:bodyPr>
          <a:lstStyle>
            <a:lvl1pPr>
              <a:defRPr sz="1125"/>
            </a:lvl1pPr>
            <a:lvl2pPr>
              <a:defRPr sz="1000"/>
            </a:lvl2pPr>
            <a:lvl3pPr>
              <a:defRPr sz="875"/>
            </a:lvl3pPr>
            <a:lvl4pPr>
              <a:defRPr sz="750"/>
            </a:lvl4pPr>
            <a:lvl5pPr>
              <a:defRPr sz="75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2880787"/>
            <a:ext cx="2316083" cy="5174364"/>
          </a:xfrm>
        </p:spPr>
        <p:txBody>
          <a:bodyPr>
            <a:normAutofit/>
          </a:bodyPr>
          <a:lstStyle>
            <a:lvl1pPr>
              <a:defRPr sz="1125"/>
            </a:lvl1pPr>
            <a:lvl2pPr>
              <a:defRPr sz="1000"/>
            </a:lvl2pPr>
            <a:lvl3pPr>
              <a:defRPr sz="875"/>
            </a:lvl3pPr>
            <a:lvl4pPr>
              <a:defRPr sz="750"/>
            </a:lvl4pPr>
            <a:lvl5pPr>
              <a:defRPr sz="75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12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2801"/>
            <a:ext cx="4760785" cy="1761067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881312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500" b="0"/>
            </a:lvl1pPr>
            <a:lvl2pPr marL="285750" indent="0">
              <a:buNone/>
              <a:defRPr sz="1250" b="1"/>
            </a:lvl2pPr>
            <a:lvl3pPr marL="571500" indent="0">
              <a:buNone/>
              <a:defRPr sz="1125" b="1"/>
            </a:lvl3pPr>
            <a:lvl4pPr marL="857250" indent="0">
              <a:buNone/>
              <a:defRPr sz="1000" b="1"/>
            </a:lvl4pPr>
            <a:lvl5pPr marL="1143000" indent="0">
              <a:buNone/>
              <a:defRPr sz="1000" b="1"/>
            </a:lvl5pPr>
            <a:lvl6pPr marL="1428750" indent="0">
              <a:buNone/>
              <a:defRPr sz="1000" b="1"/>
            </a:lvl6pPr>
            <a:lvl7pPr marL="1714500" indent="0">
              <a:buNone/>
              <a:defRPr sz="1000" b="1"/>
            </a:lvl7pPr>
            <a:lvl8pPr marL="2000250" indent="0">
              <a:buNone/>
              <a:defRPr sz="1000" b="1"/>
            </a:lvl8pPr>
            <a:lvl9pPr marL="2286000" indent="0">
              <a:buNone/>
              <a:defRPr sz="10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649663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2881312"/>
            <a:ext cx="2318004" cy="768349"/>
          </a:xfrm>
        </p:spPr>
        <p:txBody>
          <a:bodyPr anchor="b">
            <a:noAutofit/>
          </a:bodyPr>
          <a:lstStyle>
            <a:lvl1pPr marL="0" indent="0">
              <a:buNone/>
              <a:defRPr sz="1500" b="0"/>
            </a:lvl1pPr>
            <a:lvl2pPr marL="285750" indent="0">
              <a:buNone/>
              <a:defRPr sz="1250" b="1"/>
            </a:lvl2pPr>
            <a:lvl3pPr marL="571500" indent="0">
              <a:buNone/>
              <a:defRPr sz="1125" b="1"/>
            </a:lvl3pPr>
            <a:lvl4pPr marL="857250" indent="0">
              <a:buNone/>
              <a:defRPr sz="1000" b="1"/>
            </a:lvl4pPr>
            <a:lvl5pPr marL="1143000" indent="0">
              <a:buNone/>
              <a:defRPr sz="1000" b="1"/>
            </a:lvl5pPr>
            <a:lvl6pPr marL="1428750" indent="0">
              <a:buNone/>
              <a:defRPr sz="1000" b="1"/>
            </a:lvl6pPr>
            <a:lvl7pPr marL="1714500" indent="0">
              <a:buNone/>
              <a:defRPr sz="1000" b="1"/>
            </a:lvl7pPr>
            <a:lvl8pPr marL="2000250" indent="0">
              <a:buNone/>
              <a:defRPr sz="1000" b="1"/>
            </a:lvl8pPr>
            <a:lvl9pPr marL="2286000" indent="0">
              <a:buNone/>
              <a:defRPr sz="10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649663"/>
            <a:ext cx="2318004" cy="4405489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33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2801"/>
            <a:ext cx="4760785" cy="17610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955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645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998140"/>
            <a:ext cx="2092637" cy="1704621"/>
          </a:xfrm>
        </p:spPr>
        <p:txBody>
          <a:bodyPr anchor="b">
            <a:normAutofit/>
          </a:bodyPr>
          <a:lstStyle>
            <a:lvl1pPr>
              <a:defRPr sz="12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7" y="686568"/>
            <a:ext cx="2539528" cy="736858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3702759"/>
            <a:ext cx="2092637" cy="3445932"/>
          </a:xfrm>
        </p:spPr>
        <p:txBody>
          <a:bodyPr>
            <a:normAutofit/>
          </a:bodyPr>
          <a:lstStyle>
            <a:lvl1pPr marL="0" indent="0">
              <a:buNone/>
              <a:defRPr sz="875"/>
            </a:lvl1pPr>
            <a:lvl2pPr marL="214313" indent="0">
              <a:buNone/>
              <a:defRPr sz="656"/>
            </a:lvl2pPr>
            <a:lvl3pPr marL="428625" indent="0">
              <a:buNone/>
              <a:defRPr sz="563"/>
            </a:lvl3pPr>
            <a:lvl4pPr marL="642938" indent="0">
              <a:buNone/>
              <a:defRPr sz="469"/>
            </a:lvl4pPr>
            <a:lvl5pPr marL="857250" indent="0">
              <a:buNone/>
              <a:defRPr sz="469"/>
            </a:lvl5pPr>
            <a:lvl6pPr marL="1071563" indent="0">
              <a:buNone/>
              <a:defRPr sz="469"/>
            </a:lvl6pPr>
            <a:lvl7pPr marL="1285875" indent="0">
              <a:buNone/>
              <a:defRPr sz="469"/>
            </a:lvl7pPr>
            <a:lvl8pPr marL="1500188" indent="0">
              <a:buNone/>
              <a:defRPr sz="469"/>
            </a:lvl8pPr>
            <a:lvl9pPr marL="1714500" indent="0">
              <a:buNone/>
              <a:defRPr sz="469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640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400801"/>
            <a:ext cx="4760785" cy="755651"/>
          </a:xfrm>
        </p:spPr>
        <p:txBody>
          <a:bodyPr anchor="b">
            <a:normAutofit/>
          </a:bodyPr>
          <a:lstStyle>
            <a:lvl1pPr algn="l">
              <a:defRPr sz="15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1" y="812800"/>
            <a:ext cx="4760785" cy="5127624"/>
          </a:xfrm>
        </p:spPr>
        <p:txBody>
          <a:bodyPr anchor="t">
            <a:normAutofit/>
          </a:bodyPr>
          <a:lstStyle>
            <a:lvl1pPr marL="0" indent="0" algn="ctr">
              <a:buNone/>
              <a:defRPr sz="1000"/>
            </a:lvl1pPr>
            <a:lvl2pPr marL="285750" indent="0">
              <a:buNone/>
              <a:defRPr sz="1000"/>
            </a:lvl2pPr>
            <a:lvl3pPr marL="571500" indent="0">
              <a:buNone/>
              <a:defRPr sz="1000"/>
            </a:lvl3pPr>
            <a:lvl4pPr marL="857250" indent="0">
              <a:buNone/>
              <a:defRPr sz="1000"/>
            </a:lvl4pPr>
            <a:lvl5pPr marL="1143000" indent="0">
              <a:buNone/>
              <a:defRPr sz="1000"/>
            </a:lvl5pPr>
            <a:lvl6pPr marL="1428750" indent="0">
              <a:buNone/>
              <a:defRPr sz="1000"/>
            </a:lvl6pPr>
            <a:lvl7pPr marL="1714500" indent="0">
              <a:buNone/>
              <a:defRPr sz="1000"/>
            </a:lvl7pPr>
            <a:lvl8pPr marL="2000250" indent="0">
              <a:buNone/>
              <a:defRPr sz="1000"/>
            </a:lvl8pPr>
            <a:lvl9pPr marL="2286000" indent="0">
              <a:buNone/>
              <a:defRPr sz="1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7156452"/>
            <a:ext cx="4760785" cy="898699"/>
          </a:xfrm>
        </p:spPr>
        <p:txBody>
          <a:bodyPr>
            <a:normAutofit/>
          </a:bodyPr>
          <a:lstStyle>
            <a:lvl1pPr marL="0" indent="0">
              <a:buNone/>
              <a:defRPr sz="750"/>
            </a:lvl1pPr>
            <a:lvl2pPr marL="285750" indent="0">
              <a:buNone/>
              <a:defRPr sz="750"/>
            </a:lvl2pPr>
            <a:lvl3pPr marL="571500" indent="0">
              <a:buNone/>
              <a:defRPr sz="625"/>
            </a:lvl3pPr>
            <a:lvl4pPr marL="857250" indent="0">
              <a:buNone/>
              <a:defRPr sz="563"/>
            </a:lvl4pPr>
            <a:lvl5pPr marL="1143000" indent="0">
              <a:buNone/>
              <a:defRPr sz="563"/>
            </a:lvl5pPr>
            <a:lvl6pPr marL="1428750" indent="0">
              <a:buNone/>
              <a:defRPr sz="563"/>
            </a:lvl6pPr>
            <a:lvl7pPr marL="1714500" indent="0">
              <a:buNone/>
              <a:defRPr sz="563"/>
            </a:lvl7pPr>
            <a:lvl8pPr marL="2000250" indent="0">
              <a:buNone/>
              <a:defRPr sz="563"/>
            </a:lvl8pPr>
            <a:lvl9pPr marL="2286000" indent="0">
              <a:buNone/>
              <a:defRPr sz="56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40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1" y="-11290"/>
            <a:ext cx="6877354" cy="9166580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1" y="812801"/>
            <a:ext cx="4760785" cy="17610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2880787"/>
            <a:ext cx="4760785" cy="5174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055153"/>
            <a:ext cx="5131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055153"/>
            <a:ext cx="346723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055153"/>
            <a:ext cx="38447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63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274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</p:sldLayoutIdLst>
  <p:txStyles>
    <p:titleStyle>
      <a:lvl1pPr algn="l" defTabSz="285750" rtl="0" eaLnBrk="1" latinLnBrk="0" hangingPunct="1">
        <a:spcBef>
          <a:spcPct val="0"/>
        </a:spcBef>
        <a:buNone/>
        <a:defRPr sz="225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285750" rtl="0" eaLnBrk="1" latinLnBrk="0" hangingPunct="1">
        <a:spcBef>
          <a:spcPts val="625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12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64344" indent="-178594" algn="l" defTabSz="285750" rtl="0" eaLnBrk="1" latinLnBrk="0" hangingPunct="1">
        <a:spcBef>
          <a:spcPts val="625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14375" indent="-142875" algn="l" defTabSz="285750" rtl="0" eaLnBrk="1" latinLnBrk="0" hangingPunct="1">
        <a:spcBef>
          <a:spcPts val="625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7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00125" indent="-142875" algn="l" defTabSz="285750" rtl="0" eaLnBrk="1" latinLnBrk="0" hangingPunct="1">
        <a:spcBef>
          <a:spcPts val="625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85875" indent="-142875" algn="l" defTabSz="285750" rtl="0" eaLnBrk="1" latinLnBrk="0" hangingPunct="1">
        <a:spcBef>
          <a:spcPts val="625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571625" indent="-142875" algn="l" defTabSz="285750" rtl="0" eaLnBrk="1" latinLnBrk="0" hangingPunct="1">
        <a:spcBef>
          <a:spcPts val="625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857375" indent="-142875" algn="l" defTabSz="285750" rtl="0" eaLnBrk="1" latinLnBrk="0" hangingPunct="1">
        <a:spcBef>
          <a:spcPts val="625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43125" indent="-142875" algn="l" defTabSz="285750" rtl="0" eaLnBrk="1" latinLnBrk="0" hangingPunct="1">
        <a:spcBef>
          <a:spcPts val="625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28875" indent="-142875" algn="l" defTabSz="285750" rtl="0" eaLnBrk="1" latinLnBrk="0" hangingPunct="1">
        <a:spcBef>
          <a:spcPts val="625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75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5750" algn="l" defTabSz="28575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algn="l" defTabSz="28575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algn="l" defTabSz="28575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algn="l" defTabSz="28575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28750" algn="l" defTabSz="28575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14500" algn="l" defTabSz="28575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00250" algn="l" defTabSz="28575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algn="l" defTabSz="28575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1362695-94EC-A442-9078-EB1BF6979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379" y="1030922"/>
            <a:ext cx="5762445" cy="869753"/>
          </a:xfrm>
        </p:spPr>
        <p:txBody>
          <a:bodyPr/>
          <a:lstStyle/>
          <a:p>
            <a:pPr algn="ctr"/>
            <a:r>
              <a:rPr lang="es-VE" sz="1500" b="1" dirty="0" err="1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Latin</a:t>
            </a:r>
            <a:r>
              <a:rPr lang="es-VE" sz="1500" b="1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American </a:t>
            </a:r>
            <a:r>
              <a:rPr lang="es-VE" sz="1500" b="1" dirty="0" err="1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Growth</a:t>
            </a:r>
            <a:r>
              <a:rPr lang="es-VE" sz="1500" b="1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, </a:t>
            </a:r>
            <a:r>
              <a:rPr lang="es-VE" sz="1500" b="1" dirty="0" err="1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Development</a:t>
            </a:r>
            <a:r>
              <a:rPr lang="es-VE" sz="1500" b="1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and </a:t>
            </a:r>
            <a:br>
              <a:rPr lang="es-VE" sz="1500" b="1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</a:br>
            <a:r>
              <a:rPr lang="es-VE" sz="1500" b="1" dirty="0" err="1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Nutrition</a:t>
            </a:r>
            <a:r>
              <a:rPr lang="es-VE" sz="1500" b="1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VE" sz="1500" b="1" dirty="0" err="1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ongoing</a:t>
            </a:r>
            <a:r>
              <a:rPr lang="es-VE" sz="1500" b="1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VE" sz="1500" b="1" dirty="0" err="1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surveillance</a:t>
            </a:r>
            <a:r>
              <a:rPr lang="es-VE" sz="1500" b="1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of </a:t>
            </a:r>
            <a:r>
              <a:rPr lang="es-VE" sz="1500" b="1" dirty="0" err="1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children</a:t>
            </a:r>
            <a:r>
              <a:rPr lang="es-VE" sz="1500" b="1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and </a:t>
            </a:r>
            <a:r>
              <a:rPr lang="es-VE" sz="1500" b="1" dirty="0" err="1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adolescents</a:t>
            </a:r>
            <a:r>
              <a:rPr lang="es-VE" sz="1500" b="1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s-VE" sz="15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Observatorio </a:t>
            </a:r>
            <a:r>
              <a:rPr lang="es-VE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Latinoamericano de Crecimiento, </a:t>
            </a:r>
            <a:r>
              <a:rPr lang="es-VE" sz="15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VE" sz="15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s-VE" sz="15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Salud </a:t>
            </a:r>
            <a:r>
              <a:rPr lang="es-VE" sz="15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 Nutrición de niños y </a:t>
            </a:r>
            <a:r>
              <a:rPr lang="es-VE" sz="15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adolescentes</a:t>
            </a:r>
            <a:r>
              <a:rPr lang="es-ES" sz="1500" b="1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s-VE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3E7D39D2-8A60-F24A-B579-51282E707466}"/>
              </a:ext>
            </a:extLst>
          </p:cNvPr>
          <p:cNvSpPr txBox="1"/>
          <p:nvPr/>
        </p:nvSpPr>
        <p:spPr>
          <a:xfrm>
            <a:off x="648240" y="1902932"/>
            <a:ext cx="46275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VE" sz="1200" dirty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Mercedes </a:t>
            </a:r>
            <a:r>
              <a:rPr lang="es-VE" sz="12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López-Blanco </a:t>
            </a:r>
            <a:r>
              <a:rPr lang="es-VE" sz="1200" baseline="300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1,2</a:t>
            </a:r>
            <a:r>
              <a:rPr lang="es-VE" sz="12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s-VE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Coromoto</a:t>
            </a:r>
            <a:r>
              <a:rPr lang="es-VE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Macías-Tomei</a:t>
            </a:r>
            <a:r>
              <a:rPr lang="es-VE" sz="1200" baseline="30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VE" sz="12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2,1</a:t>
            </a:r>
            <a:r>
              <a:rPr lang="es-VE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Héctor Herrera </a:t>
            </a:r>
            <a:r>
              <a:rPr lang="es-VE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Mogollón </a:t>
            </a:r>
            <a:r>
              <a:rPr lang="es-VE" sz="12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s-VE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Betty </a:t>
            </a:r>
            <a:r>
              <a:rPr lang="es-VE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M. </a:t>
            </a:r>
            <a:r>
              <a:rPr lang="es-VE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Pérez </a:t>
            </a:r>
            <a:r>
              <a:rPr lang="es-VE" sz="12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3,1</a:t>
            </a:r>
            <a:r>
              <a:rPr lang="es-VE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s-VE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VE" sz="12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Joana</a:t>
            </a:r>
            <a:r>
              <a:rPr lang="es-E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Martin</a:t>
            </a:r>
            <a:r>
              <a:rPr lang="es-VE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Rojo </a:t>
            </a:r>
            <a:r>
              <a:rPr lang="es-VE" sz="12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3,</a:t>
            </a:r>
            <a:r>
              <a:rPr lang="es-VE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VE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Maritza </a:t>
            </a:r>
            <a:r>
              <a:rPr lang="es-VE" sz="1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Landaeta</a:t>
            </a:r>
            <a:r>
              <a:rPr lang="es-VE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-Jiménez </a:t>
            </a:r>
            <a:r>
              <a:rPr lang="es-VE" sz="12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s-VE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Marianella Herrera </a:t>
            </a:r>
            <a:r>
              <a:rPr lang="es-VE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Cuenca </a:t>
            </a:r>
            <a:r>
              <a:rPr lang="es-VE" sz="1200" baseline="30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3,1</a:t>
            </a:r>
            <a:r>
              <a:rPr lang="es-VE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s-VE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s-VE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1) Fundación Bengoa; (2) Universidad Simón Bolívar; (3) Universidad Centr</a:t>
            </a:r>
            <a:r>
              <a:rPr lang="es-ES" sz="1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 de </a:t>
            </a:r>
            <a:r>
              <a:rPr lang="es-E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Venezuela. </a:t>
            </a:r>
          </a:p>
          <a:p>
            <a:pPr algn="ctr"/>
            <a:r>
              <a:rPr lang="es-E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checheta75</a:t>
            </a:r>
            <a:r>
              <a:rPr lang="es-VE" sz="12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@</a:t>
            </a:r>
            <a:r>
              <a:rPr lang="es-VE" sz="1200" dirty="0" err="1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gmail.com</a:t>
            </a:r>
            <a:endParaRPr lang="es-ES" sz="12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:\Users\GLORIA\Documents\yo\yo 2016xx\GRUPO GLACDI\GLACDI 1.jpg">
            <a:extLst>
              <a:ext uri="{FF2B5EF4-FFF2-40B4-BE49-F238E27FC236}">
                <a16:creationId xmlns="" xmlns:a16="http://schemas.microsoft.com/office/drawing/2014/main" id="{5D987ACA-FEA1-DE4A-89FB-C356430547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761" y="0"/>
            <a:ext cx="757217" cy="619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Checheta\Downloads\SVPP - nuevo logo (1).jpg">
            <a:extLst>
              <a:ext uri="{FF2B5EF4-FFF2-40B4-BE49-F238E27FC236}">
                <a16:creationId xmlns="" xmlns:a16="http://schemas.microsoft.com/office/drawing/2014/main" id="{B0D05605-4B0A-0145-9D1C-E0C14B0F4A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6041" y="103517"/>
            <a:ext cx="1196404" cy="683121"/>
          </a:xfrm>
          <a:prstGeom prst="rect">
            <a:avLst/>
          </a:prstGeom>
          <a:noFill/>
        </p:spPr>
      </p:pic>
      <p:pic>
        <p:nvPicPr>
          <p:cNvPr id="6" name="Picture 2">
            <a:extLst>
              <a:ext uri="{FF2B5EF4-FFF2-40B4-BE49-F238E27FC236}">
                <a16:creationId xmlns="" xmlns:a16="http://schemas.microsoft.com/office/drawing/2014/main" id="{796F0BCF-D2F3-C844-A66F-18404D9AC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0335" y="160610"/>
            <a:ext cx="2051604" cy="418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6081624" y="138023"/>
            <a:ext cx="655607" cy="276999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s-PE" sz="1200" b="1" dirty="0" smtClean="0">
                <a:latin typeface="Arial" pitchFamily="34" charset="0"/>
                <a:cs typeface="Arial" pitchFamily="34" charset="0"/>
              </a:rPr>
              <a:t>N° 17</a:t>
            </a:r>
            <a:endParaRPr lang="es-PE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263031" y="3149149"/>
            <a:ext cx="294673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i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: In Latin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America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 there are distinguished research fellows and well trained clinical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auxologists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 nevertheless communication channels are not easily available and often depend on personal initiatives. The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Grupo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Latinoamericano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Cecimiento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Desarrollo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i="1" dirty="0" err="1">
                <a:latin typeface="Arial" panose="020B0604020202020204" pitchFamily="34" charset="0"/>
                <a:cs typeface="Arial" panose="020B0604020202020204" pitchFamily="34" charset="0"/>
              </a:rPr>
              <a:t>Infantil</a:t>
            </a:r>
            <a:r>
              <a:rPr lang="en-US" sz="1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(GLACDI) was created as a response in order to overcome these barriers and facilitate communication. A sub-group of members are in consequence, proposing the creation of a Latin American Observatory of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Growth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Development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Nutrition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that would formally create and develop these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channels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099361" y="3160133"/>
            <a:ext cx="27955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i="1" dirty="0">
                <a:latin typeface="Arial" panose="020B0604020202020204" pitchFamily="34" charset="0"/>
                <a:cs typeface="Arial" panose="020B0604020202020204" pitchFamily="34" charset="0"/>
              </a:rPr>
              <a:t>Aims and objectives: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To connect and integrate researchers in growth and development as well as clinical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auxologists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in a dynamic network that allows the systematization of information, promotes joint research in multidisciplinary and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transdisciplinary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projects, the update and comparison of studies, the analysis of trends and projections and the choice of papers  appropriate for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posterior meta-analysis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as well as further analysis. </a:t>
            </a:r>
            <a:endParaRPr lang="es-P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P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134172" y="5277213"/>
            <a:ext cx="27211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i="1" dirty="0">
                <a:latin typeface="Arial" panose="020B0604020202020204" pitchFamily="34" charset="0"/>
                <a:cs typeface="Arial" panose="020B0604020202020204" pitchFamily="34" charset="0"/>
              </a:rPr>
              <a:t>Materials and Methods: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analysis and follow-up of growth studies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and the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collection sheet is an instrument designed to classify the information into a digital repository. This data base is adequate for the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study and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monitoring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of anthropometric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variables and biochemical markers as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well as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their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interrelation with nutrition and other environmental factors such as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altitude,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hypoxia, humidity, lack of humidity, decreased or excess temperature.</a:t>
            </a:r>
            <a:endParaRPr lang="es-P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P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51206" y="7216205"/>
            <a:ext cx="17556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b="1" i="1" dirty="0">
                <a:latin typeface="Arial" panose="020B0604020202020204" pitchFamily="34" charset="0"/>
                <a:cs typeface="Arial" panose="020B0604020202020204" pitchFamily="34" charset="0"/>
              </a:rPr>
              <a:t>Conclusion: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This Latin American Growth, Development and Nutrition Observatory should develop into a digital communication channel of information, interchange of ideas and learning, available to all interested in the growth, development and nutrition of the Latin American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child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adolescent 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89274" y="5102316"/>
            <a:ext cx="3422617" cy="3918840"/>
          </a:xfrm>
          <a:prstGeom prst="rect">
            <a:avLst/>
          </a:prstGeom>
          <a:solidFill>
            <a:schemeClr val="bg1"/>
          </a:solidFill>
          <a:ln w="12700">
            <a:solidFill>
              <a:srgbClr val="92D050"/>
            </a:solidFill>
            <a:miter lim="800000"/>
            <a:headEnd/>
            <a:tailEnd/>
          </a:ln>
          <a:effectLst/>
        </p:spPr>
      </p:pic>
      <p:pic>
        <p:nvPicPr>
          <p:cNvPr id="1026" name="Picture 2" descr="C:\Users\11\Downloads\IMG_9846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43561" y="7216205"/>
            <a:ext cx="1128936" cy="1804951"/>
          </a:xfrm>
          <a:prstGeom prst="rect">
            <a:avLst/>
          </a:prstGeom>
          <a:noFill/>
          <a:scene3d>
            <a:camera prst="orthographicFront">
              <a:rot lat="0" lon="21299999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Rectángulo"/>
          <p:cNvSpPr/>
          <p:nvPr/>
        </p:nvSpPr>
        <p:spPr>
          <a:xfrm>
            <a:off x="3156631" y="6311735"/>
            <a:ext cx="863475" cy="1662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3099361" y="6308713"/>
            <a:ext cx="928481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" b="1" dirty="0" smtClean="0">
                <a:latin typeface="Arial" pitchFamily="34" charset="0"/>
                <a:cs typeface="Arial" pitchFamily="34" charset="0"/>
              </a:rPr>
              <a:t>Revista / </a:t>
            </a:r>
            <a:r>
              <a:rPr lang="es-ES" sz="400" b="1" dirty="0" err="1" smtClean="0">
                <a:latin typeface="Arial" pitchFamily="34" charset="0"/>
                <a:cs typeface="Arial" pitchFamily="34" charset="0"/>
              </a:rPr>
              <a:t>Journal</a:t>
            </a:r>
            <a:endParaRPr lang="es-PE" sz="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3156631" y="6326524"/>
            <a:ext cx="0" cy="1514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3202025" y="6023561"/>
            <a:ext cx="818081" cy="71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5" name="14 CuadroTexto"/>
          <p:cNvSpPr txBox="1"/>
          <p:nvPr/>
        </p:nvSpPr>
        <p:spPr>
          <a:xfrm>
            <a:off x="3121071" y="5990030"/>
            <a:ext cx="979988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" dirty="0" err="1" smtClean="0">
                <a:latin typeface="Arial" pitchFamily="34" charset="0"/>
                <a:cs typeface="Arial" pitchFamily="34" charset="0"/>
              </a:rPr>
              <a:t>Obj</a:t>
            </a:r>
            <a:r>
              <a:rPr lang="es-ES" sz="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ES" sz="400" dirty="0" err="1" smtClean="0">
                <a:latin typeface="Arial" pitchFamily="34" charset="0"/>
                <a:cs typeface="Arial" pitchFamily="34" charset="0"/>
              </a:rPr>
              <a:t>Especific</a:t>
            </a:r>
            <a:r>
              <a:rPr lang="es-ES" sz="400" dirty="0" smtClean="0">
                <a:latin typeface="Arial" pitchFamily="34" charset="0"/>
                <a:cs typeface="Arial" pitchFamily="34" charset="0"/>
              </a:rPr>
              <a:t>. / </a:t>
            </a:r>
            <a:r>
              <a:rPr lang="es-ES" sz="400" dirty="0" err="1" smtClean="0">
                <a:latin typeface="Arial" pitchFamily="34" charset="0"/>
                <a:cs typeface="Arial" pitchFamily="34" charset="0"/>
              </a:rPr>
              <a:t>Specific</a:t>
            </a:r>
            <a:r>
              <a:rPr lang="es-ES" sz="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400" dirty="0" err="1" smtClean="0">
                <a:latin typeface="Arial" pitchFamily="34" charset="0"/>
                <a:cs typeface="Arial" pitchFamily="34" charset="0"/>
              </a:rPr>
              <a:t>Objective</a:t>
            </a:r>
            <a:endParaRPr lang="es-PE" sz="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70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94</TotalTime>
  <Words>294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Faceta</vt:lpstr>
      <vt:lpstr>Latin American Growth, Development and  Nutrition ongoing surveillance of children and adolescents (Observatorio Latinoamericano de Crecimiento,  Salud y Nutrición de niños y adolescentes)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AVILA</dc:creator>
  <cp:lastModifiedBy>Usuario</cp:lastModifiedBy>
  <cp:revision>34</cp:revision>
  <dcterms:modified xsi:type="dcterms:W3CDTF">2018-01-16T13:18:22Z</dcterms:modified>
</cp:coreProperties>
</file>