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8" r:id="rId1"/>
  </p:sldMasterIdLst>
  <p:sldIdLst>
    <p:sldId id="256" r:id="rId2"/>
    <p:sldId id="262" r:id="rId3"/>
    <p:sldId id="263" r:id="rId4"/>
    <p:sldId id="264" r:id="rId5"/>
    <p:sldId id="257" r:id="rId6"/>
    <p:sldId id="265" r:id="rId7"/>
    <p:sldId id="266" r:id="rId8"/>
    <p:sldId id="258" r:id="rId9"/>
    <p:sldId id="269" r:id="rId10"/>
    <p:sldId id="259" r:id="rId11"/>
    <p:sldId id="291" r:id="rId12"/>
    <p:sldId id="285" r:id="rId13"/>
    <p:sldId id="260" r:id="rId14"/>
    <p:sldId id="290" r:id="rId15"/>
    <p:sldId id="268" r:id="rId16"/>
    <p:sldId id="261" r:id="rId17"/>
    <p:sldId id="270" r:id="rId18"/>
    <p:sldId id="286" r:id="rId19"/>
    <p:sldId id="271" r:id="rId20"/>
    <p:sldId id="272" r:id="rId21"/>
    <p:sldId id="273" r:id="rId22"/>
    <p:sldId id="288" r:id="rId23"/>
    <p:sldId id="274" r:id="rId24"/>
    <p:sldId id="276" r:id="rId25"/>
    <p:sldId id="278" r:id="rId26"/>
    <p:sldId id="275" r:id="rId27"/>
    <p:sldId id="277" r:id="rId28"/>
    <p:sldId id="280" r:id="rId29"/>
    <p:sldId id="279" r:id="rId30"/>
    <p:sldId id="282" r:id="rId31"/>
    <p:sldId id="283" r:id="rId32"/>
    <p:sldId id="281" r:id="rId33"/>
    <p:sldId id="292" r:id="rId34"/>
    <p:sldId id="289" r:id="rId35"/>
    <p:sldId id="28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D9A78"/>
    <a:srgbClr val="FF6600"/>
    <a:srgbClr val="20A3D2"/>
    <a:srgbClr val="5EC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81" d="100"/>
          <a:sy n="81" d="100"/>
        </p:scale>
        <p:origin x="120"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72772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726013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383886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‹Nº›</a:t>
            </a:fld>
            <a:endParaRPr lang="en-US" dirty="0"/>
          </a:p>
        </p:txBody>
      </p:sp>
    </p:spTree>
    <p:extLst>
      <p:ext uri="{BB962C8B-B14F-4D97-AF65-F5344CB8AC3E}">
        <p14:creationId xmlns:p14="http://schemas.microsoft.com/office/powerpoint/2010/main" val="16271653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753325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‹Nº›</a:t>
            </a:fld>
            <a:endParaRPr lang="en-US" dirty="0"/>
          </a:p>
        </p:txBody>
      </p:sp>
    </p:spTree>
    <p:extLst>
      <p:ext uri="{BB962C8B-B14F-4D97-AF65-F5344CB8AC3E}">
        <p14:creationId xmlns:p14="http://schemas.microsoft.com/office/powerpoint/2010/main" val="28560188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560623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7489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8407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41436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59330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44517566"/>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380" y="134112"/>
            <a:ext cx="7011272" cy="4130879"/>
          </a:xfrm>
        </p:spPr>
        <p:txBody>
          <a:bodyPr>
            <a:noAutofit/>
          </a:bodyPr>
          <a:lstStyle/>
          <a:p>
            <a:r>
              <a:rPr lang="es-VE" sz="2800" dirty="0"/>
              <a:t>III Encuentro  de  Docentes “Aprendizaje  y Tecnología: hacia un aprendizaje </a:t>
            </a:r>
            <a:r>
              <a:rPr lang="es-VE" sz="2800" dirty="0" err="1"/>
              <a:t>hiperhíbrido</a:t>
            </a:r>
            <a:r>
              <a:rPr lang="es-VE" sz="2800" dirty="0"/>
              <a:t>”</a:t>
            </a:r>
            <a:r>
              <a:rPr lang="es-VE" sz="3600" dirty="0"/>
              <a:t/>
            </a:r>
            <a:br>
              <a:rPr lang="es-VE" sz="3600" dirty="0"/>
            </a:br>
            <a:r>
              <a:rPr lang="es-VE" sz="3600" dirty="0"/>
              <a:t/>
            </a:r>
            <a:br>
              <a:rPr lang="es-VE" sz="3600" dirty="0"/>
            </a:br>
            <a:r>
              <a:rPr lang="es-VE" sz="3600" dirty="0"/>
              <a:t/>
            </a:r>
            <a:br>
              <a:rPr lang="es-VE" sz="3600" dirty="0"/>
            </a:br>
            <a:r>
              <a:rPr lang="es-VE" sz="3600" dirty="0"/>
              <a:t/>
            </a:r>
            <a:br>
              <a:rPr lang="es-VE" sz="3600" dirty="0"/>
            </a:br>
            <a:r>
              <a:rPr lang="es-VE" sz="3600" b="1" dirty="0"/>
              <a:t>DISTANCIAMIENTO  SOCIAL SIN  DISTANCIAMIENTO  EDUCATIVO </a:t>
            </a:r>
            <a:br>
              <a:rPr lang="es-VE" sz="3600" b="1" dirty="0"/>
            </a:br>
            <a:r>
              <a:rPr lang="es-VE" sz="2400" dirty="0"/>
              <a:t>(Trabajo de investigación)</a:t>
            </a:r>
            <a:endParaRPr lang="es-VE" sz="3600" dirty="0"/>
          </a:p>
        </p:txBody>
      </p:sp>
      <p:sp>
        <p:nvSpPr>
          <p:cNvPr id="3" name="Subtítulo 2"/>
          <p:cNvSpPr>
            <a:spLocks noGrp="1"/>
          </p:cNvSpPr>
          <p:nvPr>
            <p:ph type="subTitle" idx="1"/>
          </p:nvPr>
        </p:nvSpPr>
        <p:spPr>
          <a:xfrm>
            <a:off x="232475" y="4422486"/>
            <a:ext cx="7866529" cy="1793572"/>
          </a:xfrm>
          <a:ln>
            <a:solidFill>
              <a:schemeClr val="accent1">
                <a:lumMod val="75000"/>
              </a:schemeClr>
            </a:solidFill>
          </a:ln>
        </p:spPr>
        <p:txBody>
          <a:bodyPr>
            <a:normAutofit fontScale="92500"/>
          </a:bodyPr>
          <a:lstStyle/>
          <a:p>
            <a:r>
              <a:rPr lang="es-VE" sz="2400" dirty="0"/>
              <a:t>Profs. Idalia C. Cornieles  D.</a:t>
            </a:r>
          </a:p>
          <a:p>
            <a:r>
              <a:rPr lang="es-VE" dirty="0"/>
              <a:t>Elías  Haffar</a:t>
            </a:r>
          </a:p>
          <a:p>
            <a:r>
              <a:rPr lang="es-VE" dirty="0"/>
              <a:t>José Rodríguez M (Profesor español, residenciado en Alemania)</a:t>
            </a:r>
          </a:p>
          <a:p>
            <a:r>
              <a:rPr lang="es-VE" dirty="0"/>
              <a:t>Caracas/Venezuela/Noviembre  2020</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475" y="330503"/>
            <a:ext cx="1700189" cy="1677620"/>
          </a:xfrm>
          <a:prstGeom prst="rect">
            <a:avLst/>
          </a:prstGeom>
        </p:spPr>
      </p:pic>
    </p:spTree>
    <p:extLst>
      <p:ext uri="{BB962C8B-B14F-4D97-AF65-F5344CB8AC3E}">
        <p14:creationId xmlns:p14="http://schemas.microsoft.com/office/powerpoint/2010/main" val="4022191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a:t>Necesitamos distanciamiento  social</a:t>
            </a:r>
          </a:p>
        </p:txBody>
      </p:sp>
      <p:sp>
        <p:nvSpPr>
          <p:cNvPr id="3" name="Marcador de contenido 2"/>
          <p:cNvSpPr>
            <a:spLocks noGrp="1"/>
          </p:cNvSpPr>
          <p:nvPr>
            <p:ph idx="1"/>
          </p:nvPr>
        </p:nvSpPr>
        <p:spPr/>
        <p:txBody>
          <a:bodyPr/>
          <a:lstStyle/>
          <a:p>
            <a:r>
              <a:rPr lang="es-VE" dirty="0"/>
              <a:t>Necesario y  obligatorio </a:t>
            </a:r>
          </a:p>
          <a:p>
            <a:endParaRPr lang="es-VE" dirty="0"/>
          </a:p>
          <a:p>
            <a:endParaRPr lang="es-VE" dirty="0"/>
          </a:p>
          <a:p>
            <a:endParaRPr lang="es-VE" dirty="0"/>
          </a:p>
        </p:txBody>
      </p:sp>
      <p:sp>
        <p:nvSpPr>
          <p:cNvPr id="4" name="Elipse 3"/>
          <p:cNvSpPr/>
          <p:nvPr/>
        </p:nvSpPr>
        <p:spPr>
          <a:xfrm>
            <a:off x="8157412" y="1438086"/>
            <a:ext cx="3669631" cy="894347"/>
          </a:xfrm>
          <a:prstGeom prst="ellipse">
            <a:avLst/>
          </a:prstGeom>
          <a:solidFill>
            <a:srgbClr val="1D9A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400" dirty="0"/>
              <a:t>Real</a:t>
            </a:r>
          </a:p>
        </p:txBody>
      </p:sp>
      <p:sp>
        <p:nvSpPr>
          <p:cNvPr id="5" name="Rectángulo 4"/>
          <p:cNvSpPr/>
          <p:nvPr/>
        </p:nvSpPr>
        <p:spPr>
          <a:xfrm>
            <a:off x="7880684" y="3462207"/>
            <a:ext cx="3621505" cy="1046747"/>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400" dirty="0">
                <a:solidFill>
                  <a:schemeClr val="bg1"/>
                </a:solidFill>
              </a:rPr>
              <a:t>Eficiente  y efectivo</a:t>
            </a:r>
          </a:p>
          <a:p>
            <a:pPr algn="ctr"/>
            <a:r>
              <a:rPr lang="es-VE" sz="2400" dirty="0">
                <a:solidFill>
                  <a:schemeClr val="bg1"/>
                </a:solidFill>
              </a:rPr>
              <a:t>Respetuoso, ético  y honesto</a:t>
            </a:r>
          </a:p>
        </p:txBody>
      </p:sp>
      <p:sp>
        <p:nvSpPr>
          <p:cNvPr id="6" name="Rectángulo 5"/>
          <p:cNvSpPr/>
          <p:nvPr/>
        </p:nvSpPr>
        <p:spPr>
          <a:xfrm>
            <a:off x="8029074" y="5032242"/>
            <a:ext cx="3669631" cy="854243"/>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000" dirty="0"/>
              <a:t>Responsable, estratégico</a:t>
            </a:r>
          </a:p>
          <a:p>
            <a:pPr algn="ctr"/>
            <a:r>
              <a:rPr lang="es-VE" sz="2000" dirty="0"/>
              <a:t>productivo</a:t>
            </a:r>
          </a:p>
        </p:txBody>
      </p:sp>
      <p:sp>
        <p:nvSpPr>
          <p:cNvPr id="7" name="Rectángulo 6"/>
          <p:cNvSpPr/>
          <p:nvPr/>
        </p:nvSpPr>
        <p:spPr>
          <a:xfrm>
            <a:off x="1044697" y="3698497"/>
            <a:ext cx="4953767" cy="163121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s-VE" sz="2000" i="1" dirty="0">
                <a:solidFill>
                  <a:srgbClr val="404040"/>
                </a:solidFill>
                <a:latin typeface="Arial" panose="020B0604020202020204" pitchFamily="34" charset="0"/>
                <a:ea typeface="Calibri" panose="020F0502020204030204" pitchFamily="34" charset="0"/>
              </a:rPr>
              <a:t>¿Cómo vencer  el distanciamiento?   </a:t>
            </a:r>
          </a:p>
          <a:p>
            <a:endParaRPr lang="es-VE" sz="2000" i="1" dirty="0">
              <a:solidFill>
                <a:srgbClr val="404040"/>
              </a:solidFill>
              <a:latin typeface="Arial" panose="020B0604020202020204" pitchFamily="34" charset="0"/>
              <a:ea typeface="Calibri" panose="020F0502020204030204" pitchFamily="34" charset="0"/>
            </a:endParaRPr>
          </a:p>
          <a:p>
            <a:r>
              <a:rPr lang="es-VE" sz="2000" i="1" dirty="0">
                <a:solidFill>
                  <a:srgbClr val="404040"/>
                </a:solidFill>
                <a:latin typeface="Arial" panose="020B0604020202020204" pitchFamily="34" charset="0"/>
                <a:ea typeface="Calibri" panose="020F0502020204030204" pitchFamily="34" charset="0"/>
              </a:rPr>
              <a:t>¿Cómo hacer  para acercarnos  al alumno   y  que se haga  responsable  de  lo que  aprende?</a:t>
            </a:r>
            <a:endParaRPr lang="es-VE" sz="2000" dirty="0"/>
          </a:p>
        </p:txBody>
      </p:sp>
      <p:sp>
        <p:nvSpPr>
          <p:cNvPr id="10" name="Flecha curvada hacia la derecha 9"/>
          <p:cNvSpPr/>
          <p:nvPr/>
        </p:nvSpPr>
        <p:spPr>
          <a:xfrm>
            <a:off x="539371" y="2600516"/>
            <a:ext cx="505326" cy="1407695"/>
          </a:xfrm>
          <a:prstGeom prst="curvedRightArrow">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1" name="Flecha a la derecha con bandas 10"/>
          <p:cNvSpPr/>
          <p:nvPr/>
        </p:nvSpPr>
        <p:spPr>
          <a:xfrm rot="4862523">
            <a:off x="9537481" y="2696729"/>
            <a:ext cx="1060789" cy="344351"/>
          </a:xfrm>
          <a:prstGeom prst="stripedRightArrow">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2" name="Flecha a la derecha con bandas 11"/>
          <p:cNvSpPr/>
          <p:nvPr/>
        </p:nvSpPr>
        <p:spPr>
          <a:xfrm rot="18134538">
            <a:off x="7423463" y="2229592"/>
            <a:ext cx="1049163" cy="384021"/>
          </a:xfrm>
          <a:prstGeom prst="stripedRightArrow">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4" name="Flecha a la derecha con bandas 13"/>
          <p:cNvSpPr/>
          <p:nvPr/>
        </p:nvSpPr>
        <p:spPr>
          <a:xfrm rot="4862523">
            <a:off x="10909538" y="4662072"/>
            <a:ext cx="876856" cy="467712"/>
          </a:xfrm>
          <a:prstGeom prst="stripedRightArrow">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3" name="Rectángulo 12"/>
          <p:cNvSpPr/>
          <p:nvPr/>
        </p:nvSpPr>
        <p:spPr>
          <a:xfrm>
            <a:off x="4120392" y="2536543"/>
            <a:ext cx="3629665"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es-VE" i="1" dirty="0">
                <a:solidFill>
                  <a:srgbClr val="404040"/>
                </a:solidFill>
                <a:latin typeface="Arial" panose="020B0604020202020204" pitchFamily="34" charset="0"/>
                <a:ea typeface="Calibri" panose="020F0502020204030204" pitchFamily="34" charset="0"/>
              </a:rPr>
              <a:t>¿Cómo construir  su aprendizaje? </a:t>
            </a:r>
            <a:endParaRPr lang="es-VE" dirty="0"/>
          </a:p>
        </p:txBody>
      </p:sp>
      <p:sp>
        <p:nvSpPr>
          <p:cNvPr id="9" name="Rectángulo 8"/>
          <p:cNvSpPr/>
          <p:nvPr/>
        </p:nvSpPr>
        <p:spPr>
          <a:xfrm>
            <a:off x="1000200" y="2414026"/>
            <a:ext cx="1744579" cy="372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dirty="0"/>
              <a:t>PERO  </a:t>
            </a:r>
          </a:p>
        </p:txBody>
      </p:sp>
    </p:spTree>
    <p:extLst>
      <p:ext uri="{BB962C8B-B14F-4D97-AF65-F5344CB8AC3E}">
        <p14:creationId xmlns:p14="http://schemas.microsoft.com/office/powerpoint/2010/main" val="24212933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2B577FF9-3543-4875-815D-3D87BD8A20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ítulo 1"/>
          <p:cNvSpPr>
            <a:spLocks noGrp="1"/>
          </p:cNvSpPr>
          <p:nvPr>
            <p:ph type="title"/>
          </p:nvPr>
        </p:nvSpPr>
        <p:spPr>
          <a:xfrm>
            <a:off x="935931" y="1701518"/>
            <a:ext cx="5221185" cy="3072015"/>
          </a:xfrm>
        </p:spPr>
        <p:txBody>
          <a:bodyPr vert="horz" lIns="91440" tIns="45720" rIns="91440" bIns="45720" rtlCol="0" anchor="b">
            <a:normAutofit/>
          </a:bodyPr>
          <a:lstStyle/>
          <a:p>
            <a:pPr algn="ctr"/>
            <a:r>
              <a:rPr lang="en-US" altLang="es-VE" sz="3300" b="1" kern="1200" dirty="0">
                <a:solidFill>
                  <a:schemeClr val="tx1"/>
                </a:solidFill>
                <a:latin typeface="+mj-lt"/>
                <a:ea typeface="+mj-ea"/>
                <a:cs typeface="+mj-cs"/>
              </a:rPr>
              <a:t> Ante  la </a:t>
            </a:r>
            <a:r>
              <a:rPr lang="en-US" altLang="es-VE" sz="3300" b="1" kern="1200" dirty="0" err="1">
                <a:solidFill>
                  <a:schemeClr val="tx1"/>
                </a:solidFill>
                <a:latin typeface="+mj-lt"/>
                <a:ea typeface="+mj-ea"/>
                <a:cs typeface="+mj-cs"/>
              </a:rPr>
              <a:t>posibilidad</a:t>
            </a:r>
            <a:r>
              <a:rPr lang="en-US" altLang="es-VE" sz="3300" b="1" kern="1200" dirty="0">
                <a:solidFill>
                  <a:schemeClr val="tx1"/>
                </a:solidFill>
                <a:latin typeface="+mj-lt"/>
                <a:ea typeface="+mj-ea"/>
                <a:cs typeface="+mj-cs"/>
              </a:rPr>
              <a:t>  del </a:t>
            </a:r>
            <a:r>
              <a:rPr lang="en-US" altLang="es-VE" sz="3300" b="1" kern="1200" dirty="0" err="1">
                <a:solidFill>
                  <a:schemeClr val="tx1"/>
                </a:solidFill>
                <a:latin typeface="+mj-lt"/>
                <a:ea typeface="+mj-ea"/>
                <a:cs typeface="+mj-cs"/>
              </a:rPr>
              <a:t>aislamiento</a:t>
            </a:r>
            <a:r>
              <a:rPr lang="en-US" altLang="es-VE" sz="3300" b="1" kern="1200" dirty="0">
                <a:solidFill>
                  <a:schemeClr val="tx1"/>
                </a:solidFill>
                <a:latin typeface="+mj-lt"/>
                <a:ea typeface="+mj-ea"/>
                <a:cs typeface="+mj-cs"/>
              </a:rPr>
              <a:t> por  el COVID </a:t>
            </a:r>
            <a:r>
              <a:rPr lang="en-US" altLang="es-VE" sz="3300" b="1" kern="1200" dirty="0" err="1">
                <a:solidFill>
                  <a:schemeClr val="tx1"/>
                </a:solidFill>
                <a:latin typeface="+mj-lt"/>
                <a:ea typeface="+mj-ea"/>
                <a:cs typeface="+mj-cs"/>
              </a:rPr>
              <a:t>consultamos</a:t>
            </a:r>
            <a:r>
              <a:rPr lang="en-US" altLang="es-VE" sz="3300" b="1" kern="1200" dirty="0">
                <a:solidFill>
                  <a:schemeClr val="tx1"/>
                </a:solidFill>
                <a:latin typeface="+mj-lt"/>
                <a:ea typeface="+mj-ea"/>
                <a:cs typeface="+mj-cs"/>
              </a:rPr>
              <a:t> a 10  </a:t>
            </a:r>
            <a:r>
              <a:rPr lang="en-US" altLang="es-VE" sz="3300" b="1" kern="1200" dirty="0" err="1">
                <a:solidFill>
                  <a:schemeClr val="tx1"/>
                </a:solidFill>
                <a:latin typeface="+mj-lt"/>
                <a:ea typeface="+mj-ea"/>
                <a:cs typeface="+mj-cs"/>
              </a:rPr>
              <a:t>niños</a:t>
            </a:r>
            <a:r>
              <a:rPr lang="en-US" altLang="es-VE" sz="3300" b="1" kern="1200" dirty="0">
                <a:solidFill>
                  <a:schemeClr val="tx1"/>
                </a:solidFill>
                <a:latin typeface="+mj-lt"/>
                <a:ea typeface="+mj-ea"/>
                <a:cs typeface="+mj-cs"/>
              </a:rPr>
              <a:t> (Esc. </a:t>
            </a:r>
            <a:r>
              <a:rPr lang="en-US" altLang="es-VE" sz="3300" b="1" kern="1200" dirty="0" err="1">
                <a:solidFill>
                  <a:schemeClr val="tx1"/>
                </a:solidFill>
                <a:latin typeface="+mj-lt"/>
                <a:ea typeface="+mj-ea"/>
                <a:cs typeface="+mj-cs"/>
              </a:rPr>
              <a:t>Básica</a:t>
            </a:r>
            <a:r>
              <a:rPr lang="en-US" altLang="es-VE" sz="3300" b="1" kern="1200" dirty="0">
                <a:solidFill>
                  <a:schemeClr val="tx1"/>
                </a:solidFill>
                <a:latin typeface="+mj-lt"/>
                <a:ea typeface="+mj-ea"/>
                <a:cs typeface="+mj-cs"/>
              </a:rPr>
              <a:t>) </a:t>
            </a:r>
            <a:r>
              <a:rPr lang="en-US" altLang="es-VE" sz="3300" b="1" kern="1200" dirty="0" err="1">
                <a:solidFill>
                  <a:schemeClr val="tx1"/>
                </a:solidFill>
                <a:latin typeface="+mj-lt"/>
                <a:ea typeface="+mj-ea"/>
                <a:cs typeface="+mj-cs"/>
              </a:rPr>
              <a:t>sobre</a:t>
            </a:r>
            <a:r>
              <a:rPr lang="en-US" altLang="es-VE" sz="3300" b="1" kern="1200" dirty="0">
                <a:solidFill>
                  <a:schemeClr val="tx1"/>
                </a:solidFill>
                <a:latin typeface="+mj-lt"/>
                <a:ea typeface="+mj-ea"/>
                <a:cs typeface="+mj-cs"/>
              </a:rPr>
              <a:t>   </a:t>
            </a:r>
            <a:r>
              <a:rPr lang="en-US" altLang="es-VE" sz="3300" b="1" kern="1200" dirty="0" err="1">
                <a:solidFill>
                  <a:schemeClr val="tx1"/>
                </a:solidFill>
                <a:latin typeface="+mj-lt"/>
                <a:ea typeface="+mj-ea"/>
                <a:cs typeface="+mj-cs"/>
              </a:rPr>
              <a:t>estudiar</a:t>
            </a:r>
            <a:r>
              <a:rPr lang="en-US" altLang="es-VE" sz="3300" b="1" kern="1200" dirty="0">
                <a:solidFill>
                  <a:schemeClr val="tx1"/>
                </a:solidFill>
                <a:latin typeface="+mj-lt"/>
                <a:ea typeface="+mj-ea"/>
                <a:cs typeface="+mj-cs"/>
              </a:rPr>
              <a:t>  </a:t>
            </a:r>
            <a:r>
              <a:rPr lang="en-US" altLang="es-VE" sz="3300" b="1" kern="1200" dirty="0" err="1">
                <a:solidFill>
                  <a:schemeClr val="tx1"/>
                </a:solidFill>
                <a:latin typeface="+mj-lt"/>
                <a:ea typeface="+mj-ea"/>
                <a:cs typeface="+mj-cs"/>
              </a:rPr>
              <a:t>en</a:t>
            </a:r>
            <a:r>
              <a:rPr lang="en-US" altLang="es-VE" sz="3300" b="1" kern="1200" dirty="0">
                <a:solidFill>
                  <a:schemeClr val="tx1"/>
                </a:solidFill>
                <a:latin typeface="+mj-lt"/>
                <a:ea typeface="+mj-ea"/>
                <a:cs typeface="+mj-cs"/>
              </a:rPr>
              <a:t> </a:t>
            </a:r>
            <a:r>
              <a:rPr lang="en-US" altLang="es-VE" sz="3300" b="1" kern="1200" dirty="0" err="1">
                <a:solidFill>
                  <a:schemeClr val="tx1"/>
                </a:solidFill>
                <a:latin typeface="+mj-lt"/>
                <a:ea typeface="+mj-ea"/>
                <a:cs typeface="+mj-cs"/>
              </a:rPr>
              <a:t>su</a:t>
            </a:r>
            <a:r>
              <a:rPr lang="en-US" altLang="es-VE" sz="3300" b="1" kern="1200" dirty="0">
                <a:solidFill>
                  <a:schemeClr val="tx1"/>
                </a:solidFill>
                <a:latin typeface="+mj-lt"/>
                <a:ea typeface="+mj-ea"/>
                <a:cs typeface="+mj-cs"/>
              </a:rPr>
              <a:t> casa y </a:t>
            </a:r>
            <a:r>
              <a:rPr lang="en-US" altLang="es-VE" sz="3300" b="1" kern="1200" dirty="0" err="1">
                <a:solidFill>
                  <a:schemeClr val="tx1"/>
                </a:solidFill>
                <a:latin typeface="+mj-lt"/>
                <a:ea typeface="+mj-ea"/>
                <a:cs typeface="+mj-cs"/>
              </a:rPr>
              <a:t>estas</a:t>
            </a:r>
            <a:r>
              <a:rPr lang="en-US" altLang="es-VE" sz="3300" b="1" kern="1200" dirty="0">
                <a:solidFill>
                  <a:schemeClr val="tx1"/>
                </a:solidFill>
                <a:latin typeface="+mj-lt"/>
                <a:ea typeface="+mj-ea"/>
                <a:cs typeface="+mj-cs"/>
              </a:rPr>
              <a:t> </a:t>
            </a:r>
            <a:r>
              <a:rPr lang="en-US" altLang="es-VE" sz="3300" b="1" kern="1200" dirty="0" err="1">
                <a:solidFill>
                  <a:schemeClr val="tx1"/>
                </a:solidFill>
                <a:latin typeface="+mj-lt"/>
                <a:ea typeface="+mj-ea"/>
                <a:cs typeface="+mj-cs"/>
              </a:rPr>
              <a:t>fueron</a:t>
            </a:r>
            <a:r>
              <a:rPr lang="en-US" altLang="es-VE" sz="3300" b="1" kern="1200" dirty="0">
                <a:solidFill>
                  <a:schemeClr val="tx1"/>
                </a:solidFill>
                <a:latin typeface="+mj-lt"/>
                <a:ea typeface="+mj-ea"/>
                <a:cs typeface="+mj-cs"/>
              </a:rPr>
              <a:t> sus  </a:t>
            </a:r>
            <a:r>
              <a:rPr lang="en-US" altLang="es-VE" sz="3300" b="1" kern="1200" dirty="0" err="1">
                <a:solidFill>
                  <a:schemeClr val="tx1"/>
                </a:solidFill>
                <a:latin typeface="+mj-lt"/>
                <a:ea typeface="+mj-ea"/>
                <a:cs typeface="+mj-cs"/>
              </a:rPr>
              <a:t>respuestas</a:t>
            </a:r>
            <a:endParaRPr lang="en-US" sz="3300" kern="1200" dirty="0">
              <a:solidFill>
                <a:schemeClr val="tx1"/>
              </a:solidFill>
              <a:latin typeface="+mj-lt"/>
              <a:ea typeface="+mj-ea"/>
              <a:cs typeface="+mj-cs"/>
            </a:endParaRPr>
          </a:p>
        </p:txBody>
      </p:sp>
      <p:sp>
        <p:nvSpPr>
          <p:cNvPr id="13" name="Freeform: Shape 12">
            <a:extLst>
              <a:ext uri="{FF2B5EF4-FFF2-40B4-BE49-F238E27FC236}">
                <a16:creationId xmlns:a16="http://schemas.microsoft.com/office/drawing/2014/main" xmlns="" id="{F5569EEC-E12F-4856-B407-02B2813A4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xmlns="" id="{CF860788-3A6A-45A3-B3F1-06F1596656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Graphic 5" descr="Contorno de robot">
            <a:extLst>
              <a:ext uri="{FF2B5EF4-FFF2-40B4-BE49-F238E27FC236}">
                <a16:creationId xmlns:a16="http://schemas.microsoft.com/office/drawing/2014/main" xmlns="" id="{09EBC58A-1E32-4F2A-844D-8FE314234E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093046" y="1209578"/>
            <a:ext cx="4055897" cy="4055897"/>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7" name="Freeform: Shape 16">
            <a:extLst>
              <a:ext uri="{FF2B5EF4-FFF2-40B4-BE49-F238E27FC236}">
                <a16:creationId xmlns:a16="http://schemas.microsoft.com/office/drawing/2014/main" xmlns="" id="{DF1E3393-B852-4883-B778-ED35251129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xmlns="" id="{39853D09-4205-4CC7-83EB-288E886AC9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xmlns="" id="{0D040B79-3E73-4A31-840D-D6B9C9FDFC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xmlns="" id="{156C6AE5-3F8B-42AC-9EA4-1B686A11E9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1046348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082725532"/>
              </p:ext>
            </p:extLst>
          </p:nvPr>
        </p:nvGraphicFramePr>
        <p:xfrm>
          <a:off x="415636" y="178130"/>
          <a:ext cx="11020460" cy="6401227"/>
        </p:xfrm>
        <a:graphic>
          <a:graphicData uri="http://schemas.openxmlformats.org/drawingml/2006/table">
            <a:tbl>
              <a:tblPr firstRow="1" firstCol="1" bandRow="1">
                <a:tableStyleId>{5C22544A-7EE6-4342-B048-85BDC9FD1C3A}</a:tableStyleId>
              </a:tblPr>
              <a:tblGrid>
                <a:gridCol w="1056904">
                  <a:extLst>
                    <a:ext uri="{9D8B030D-6E8A-4147-A177-3AD203B41FA5}">
                      <a16:colId xmlns:a16="http://schemas.microsoft.com/office/drawing/2014/main" xmlns="" val="20000"/>
                    </a:ext>
                  </a:extLst>
                </a:gridCol>
                <a:gridCol w="3132706">
                  <a:extLst>
                    <a:ext uri="{9D8B030D-6E8A-4147-A177-3AD203B41FA5}">
                      <a16:colId xmlns:a16="http://schemas.microsoft.com/office/drawing/2014/main" xmlns="" val="20001"/>
                    </a:ext>
                  </a:extLst>
                </a:gridCol>
                <a:gridCol w="2379817">
                  <a:extLst>
                    <a:ext uri="{9D8B030D-6E8A-4147-A177-3AD203B41FA5}">
                      <a16:colId xmlns:a16="http://schemas.microsoft.com/office/drawing/2014/main" xmlns="" val="20002"/>
                    </a:ext>
                  </a:extLst>
                </a:gridCol>
                <a:gridCol w="2379817">
                  <a:extLst>
                    <a:ext uri="{9D8B030D-6E8A-4147-A177-3AD203B41FA5}">
                      <a16:colId xmlns:a16="http://schemas.microsoft.com/office/drawing/2014/main" xmlns="" val="20003"/>
                    </a:ext>
                  </a:extLst>
                </a:gridCol>
                <a:gridCol w="2071216">
                  <a:extLst>
                    <a:ext uri="{9D8B030D-6E8A-4147-A177-3AD203B41FA5}">
                      <a16:colId xmlns:a16="http://schemas.microsoft.com/office/drawing/2014/main" xmlns="" val="20004"/>
                    </a:ext>
                  </a:extLst>
                </a:gridCol>
              </a:tblGrid>
              <a:tr h="1022068">
                <a:tc>
                  <a:txBody>
                    <a:bodyPr/>
                    <a:lstStyle/>
                    <a:p>
                      <a:pPr marL="0" indent="85725" algn="just">
                        <a:spcAft>
                          <a:spcPts val="0"/>
                        </a:spcAft>
                      </a:pPr>
                      <a:r>
                        <a:rPr lang="es-VE" sz="2000" dirty="0">
                          <a:effectLst/>
                        </a:rPr>
                        <a:t>Niños </a:t>
                      </a:r>
                      <a:endParaRPr lang="es-VE" sz="20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just">
                        <a:spcAft>
                          <a:spcPts val="0"/>
                        </a:spcAft>
                      </a:pPr>
                      <a:r>
                        <a:rPr lang="es-VE" sz="2000">
                          <a:effectLst/>
                        </a:rPr>
                        <a:t>Te  gusta  internet</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2000" dirty="0">
                          <a:effectLst/>
                        </a:rPr>
                        <a:t>Te  gusta  estudiar por  internet </a:t>
                      </a:r>
                      <a:endParaRPr lang="es-VE" sz="20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2000" dirty="0">
                          <a:effectLst/>
                        </a:rPr>
                        <a:t>Te  gusta  ir  a la escuela</a:t>
                      </a:r>
                      <a:endParaRPr lang="es-VE" sz="2000" dirty="0">
                        <a:effectLst/>
                        <a:latin typeface="Calibri" panose="020F0502020204030204" pitchFamily="34" charset="0"/>
                        <a:ea typeface="Calibri" panose="020F0502020204030204" pitchFamily="34" charset="0"/>
                      </a:endParaRPr>
                    </a:p>
                  </a:txBody>
                  <a:tcPr marL="68580" marR="68580" marT="0" marB="0">
                    <a:solidFill>
                      <a:srgbClr val="1D9A78"/>
                    </a:solidFill>
                  </a:tcPr>
                </a:tc>
                <a:tc>
                  <a:txBody>
                    <a:bodyPr/>
                    <a:lstStyle/>
                    <a:p>
                      <a:pPr indent="450215" algn="ctr">
                        <a:spcAft>
                          <a:spcPts val="0"/>
                        </a:spcAft>
                      </a:pPr>
                      <a:r>
                        <a:rPr lang="es-VE" sz="2000" dirty="0">
                          <a:effectLst/>
                        </a:rPr>
                        <a:t>Razón para ir  o  no a la escuela</a:t>
                      </a:r>
                      <a:endParaRPr lang="es-VE" sz="2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0"/>
                  </a:ext>
                </a:extLst>
              </a:tr>
              <a:tr h="836238">
                <a:tc>
                  <a:txBody>
                    <a:bodyPr/>
                    <a:lstStyle/>
                    <a:p>
                      <a:pPr indent="450215" algn="just">
                        <a:spcAft>
                          <a:spcPts val="0"/>
                        </a:spcAft>
                      </a:pPr>
                      <a:r>
                        <a:rPr lang="es-VE" sz="2000">
                          <a:effectLst/>
                        </a:rPr>
                        <a:t>1</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  me  divierto</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 es un fastidio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Me  divierto con mis amigo</a:t>
                      </a:r>
                    </a:p>
                    <a:p>
                      <a:pPr indent="450215" algn="ctr">
                        <a:spcAft>
                          <a:spcPts val="0"/>
                        </a:spcAft>
                      </a:pPr>
                      <a:r>
                        <a:rPr lang="es-VE" sz="1600">
                          <a:effectLst/>
                        </a:rPr>
                        <a:t> </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1"/>
                  </a:ext>
                </a:extLst>
              </a:tr>
              <a:tr h="511034">
                <a:tc>
                  <a:txBody>
                    <a:bodyPr/>
                    <a:lstStyle/>
                    <a:p>
                      <a:pPr indent="450215" algn="just">
                        <a:spcAft>
                          <a:spcPts val="0"/>
                        </a:spcAft>
                      </a:pPr>
                      <a:r>
                        <a:rPr lang="es-VE" sz="2000">
                          <a:effectLst/>
                        </a:rPr>
                        <a:t>2</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 juego con mis amigos</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 no entiendo nada</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Hablo con mis amigos</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2"/>
                  </a:ext>
                </a:extLst>
              </a:tr>
              <a:tr h="511034">
                <a:tc>
                  <a:txBody>
                    <a:bodyPr/>
                    <a:lstStyle/>
                    <a:p>
                      <a:pPr indent="450215" algn="just">
                        <a:spcAft>
                          <a:spcPts val="0"/>
                        </a:spcAft>
                      </a:pPr>
                      <a:r>
                        <a:rPr lang="es-VE" sz="2000">
                          <a:effectLst/>
                        </a:rPr>
                        <a:t>3</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Es  fastidioso</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Estoy con mis amigos</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3"/>
                  </a:ext>
                </a:extLst>
              </a:tr>
              <a:tr h="464577">
                <a:tc>
                  <a:txBody>
                    <a:bodyPr/>
                    <a:lstStyle/>
                    <a:p>
                      <a:pPr indent="450215" algn="just">
                        <a:spcAft>
                          <a:spcPts val="0"/>
                        </a:spcAft>
                      </a:pPr>
                      <a:r>
                        <a:rPr lang="es-VE" sz="1600">
                          <a:effectLst/>
                        </a:rPr>
                        <a:t>4</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 me  gusta</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a veces sí, a veces  no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Por  las tareas </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4"/>
                  </a:ext>
                </a:extLst>
              </a:tr>
              <a:tr h="464577">
                <a:tc>
                  <a:txBody>
                    <a:bodyPr/>
                    <a:lstStyle/>
                    <a:p>
                      <a:pPr indent="450215" algn="just">
                        <a:spcAft>
                          <a:spcPts val="0"/>
                        </a:spcAft>
                      </a:pPr>
                      <a:r>
                        <a:rPr lang="es-VE" sz="1600">
                          <a:effectLst/>
                        </a:rPr>
                        <a:t>5</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a  veces </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Mis  amistades</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5"/>
                  </a:ext>
                </a:extLst>
              </a:tr>
              <a:tr h="464577">
                <a:tc>
                  <a:txBody>
                    <a:bodyPr/>
                    <a:lstStyle/>
                    <a:p>
                      <a:pPr indent="450215" algn="just">
                        <a:spcAft>
                          <a:spcPts val="0"/>
                        </a:spcAft>
                      </a:pPr>
                      <a:r>
                        <a:rPr lang="es-VE" sz="1600">
                          <a:effectLst/>
                        </a:rPr>
                        <a:t>6</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Claro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Mis  compañeros</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6"/>
                  </a:ext>
                </a:extLst>
              </a:tr>
              <a:tr h="464577">
                <a:tc>
                  <a:txBody>
                    <a:bodyPr/>
                    <a:lstStyle/>
                    <a:p>
                      <a:pPr indent="450215" algn="just">
                        <a:spcAft>
                          <a:spcPts val="0"/>
                        </a:spcAft>
                      </a:pPr>
                      <a:r>
                        <a:rPr lang="es-VE" sz="1600">
                          <a:effectLst/>
                        </a:rPr>
                        <a:t>7</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marL="0" marR="0" lvl="0" indent="450215" algn="ctr" defTabSz="914400" rtl="0" eaLnBrk="1" fontAlgn="auto" latinLnBrk="0" hangingPunct="1">
                        <a:lnSpc>
                          <a:spcPct val="100000"/>
                        </a:lnSpc>
                        <a:spcBef>
                          <a:spcPts val="0"/>
                        </a:spcBef>
                        <a:spcAft>
                          <a:spcPts val="0"/>
                        </a:spcAft>
                        <a:buClrTx/>
                        <a:buSzTx/>
                        <a:buFontTx/>
                        <a:buNone/>
                        <a:tabLst/>
                        <a:defRPr/>
                      </a:pPr>
                      <a:r>
                        <a:rPr lang="es-VE" sz="1600" dirty="0">
                          <a:effectLst/>
                        </a:rPr>
                        <a:t>Claro que  sí</a:t>
                      </a:r>
                      <a:endParaRPr lang="es-VE" sz="1600" dirty="0">
                        <a:effectLst/>
                        <a:latin typeface="Calibri" panose="020F0502020204030204" pitchFamily="34" charset="0"/>
                        <a:ea typeface="Calibri" panose="020F0502020204030204" pitchFamily="34" charset="0"/>
                      </a:endParaRPr>
                    </a:p>
                    <a:p>
                      <a:pPr indent="450215" algn="ctr">
                        <a:spcAft>
                          <a:spcPts val="0"/>
                        </a:spcAft>
                      </a:pP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algunas  veces</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Mis  amigos</a:t>
                      </a:r>
                      <a:endParaRPr lang="es-VE"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7"/>
                  </a:ext>
                </a:extLst>
              </a:tr>
              <a:tr h="464577">
                <a:tc>
                  <a:txBody>
                    <a:bodyPr/>
                    <a:lstStyle/>
                    <a:p>
                      <a:pPr indent="450215" algn="just">
                        <a:spcAft>
                          <a:spcPts val="0"/>
                        </a:spcAft>
                      </a:pPr>
                      <a:r>
                        <a:rPr lang="es-VE" sz="1600">
                          <a:effectLst/>
                        </a:rPr>
                        <a:t>8</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Es  divertido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A veces</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Entiendo mejor  y por mis amigos</a:t>
                      </a:r>
                      <a:endParaRPr lang="es-VE"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8"/>
                  </a:ext>
                </a:extLst>
              </a:tr>
              <a:tr h="687185">
                <a:tc>
                  <a:txBody>
                    <a:bodyPr/>
                    <a:lstStyle/>
                    <a:p>
                      <a:pPr indent="450215" algn="just">
                        <a:spcAft>
                          <a:spcPts val="0"/>
                        </a:spcAft>
                      </a:pPr>
                      <a:r>
                        <a:rPr lang="es-VE" sz="1600">
                          <a:effectLst/>
                        </a:rPr>
                        <a:t>9</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Me  gusta  mucho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Poco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Por  mis amigos</a:t>
                      </a:r>
                      <a:endParaRPr lang="es-VE"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09"/>
                  </a:ext>
                </a:extLst>
              </a:tr>
              <a:tr h="464577">
                <a:tc>
                  <a:txBody>
                    <a:bodyPr/>
                    <a:lstStyle/>
                    <a:p>
                      <a:pPr indent="450215" algn="just">
                        <a:spcAft>
                          <a:spcPts val="0"/>
                        </a:spcAft>
                      </a:pPr>
                      <a:r>
                        <a:rPr lang="es-VE" sz="1600">
                          <a:effectLst/>
                        </a:rPr>
                        <a:t>10</a:t>
                      </a:r>
                      <a:endParaRPr lang="es-VE" sz="20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sí, me  gusta </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a:effectLst/>
                        </a:rPr>
                        <a:t>No</a:t>
                      </a:r>
                      <a:endParaRPr lang="es-VE" sz="160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sí</a:t>
                      </a:r>
                      <a:endParaRPr lang="es-VE" sz="1600" dirty="0">
                        <a:effectLst/>
                        <a:latin typeface="Calibri" panose="020F0502020204030204" pitchFamily="34" charset="0"/>
                        <a:ea typeface="Calibri" panose="020F0502020204030204" pitchFamily="34" charset="0"/>
                      </a:endParaRPr>
                    </a:p>
                  </a:txBody>
                  <a:tcPr marL="68580" marR="68580" marT="0" marB="0"/>
                </a:tc>
                <a:tc>
                  <a:txBody>
                    <a:bodyPr/>
                    <a:lstStyle/>
                    <a:p>
                      <a:pPr indent="450215" algn="ctr">
                        <a:spcAft>
                          <a:spcPts val="0"/>
                        </a:spcAft>
                      </a:pPr>
                      <a:r>
                        <a:rPr lang="es-VE" sz="1600" dirty="0">
                          <a:effectLst/>
                        </a:rPr>
                        <a:t>Por  mis  amigos</a:t>
                      </a:r>
                      <a:endParaRPr lang="es-VE"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6751936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7905BA41-EE6E-4F80-8636-447F22DD72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p:cNvSpPr>
            <a:spLocks noGrp="1"/>
          </p:cNvSpPr>
          <p:nvPr>
            <p:ph type="title"/>
          </p:nvPr>
        </p:nvSpPr>
        <p:spPr>
          <a:xfrm>
            <a:off x="1848465" y="3298722"/>
            <a:ext cx="8495070" cy="1784402"/>
          </a:xfrm>
        </p:spPr>
        <p:txBody>
          <a:bodyPr vert="horz" lIns="91440" tIns="45720" rIns="91440" bIns="45720" rtlCol="0" anchor="b">
            <a:normAutofit/>
          </a:bodyPr>
          <a:lstStyle/>
          <a:p>
            <a:pPr algn="ctr"/>
            <a:r>
              <a:rPr lang="en-US" sz="3800" b="1" kern="1200">
                <a:solidFill>
                  <a:srgbClr val="FFFFFF"/>
                </a:solidFill>
                <a:latin typeface="+mj-lt"/>
                <a:ea typeface="+mj-ea"/>
                <a:cs typeface="+mj-cs"/>
              </a:rPr>
              <a:t>¿Cuál es la respuesta al problema planteado?</a:t>
            </a:r>
            <a:br>
              <a:rPr lang="en-US" sz="3800" b="1" kern="1200">
                <a:solidFill>
                  <a:srgbClr val="FFFFFF"/>
                </a:solidFill>
                <a:latin typeface="+mj-lt"/>
                <a:ea typeface="+mj-ea"/>
                <a:cs typeface="+mj-cs"/>
              </a:rPr>
            </a:br>
            <a:endParaRPr lang="en-US" sz="3800" b="1" kern="1200">
              <a:solidFill>
                <a:srgbClr val="FFFFFF"/>
              </a:solidFill>
              <a:latin typeface="+mj-lt"/>
              <a:ea typeface="+mj-ea"/>
              <a:cs typeface="+mj-cs"/>
            </a:endParaRPr>
          </a:p>
        </p:txBody>
      </p:sp>
      <p:sp>
        <p:nvSpPr>
          <p:cNvPr id="13" name="Oval 12">
            <a:extLst>
              <a:ext uri="{FF2B5EF4-FFF2-40B4-BE49-F238E27FC236}">
                <a16:creationId xmlns:a16="http://schemas.microsoft.com/office/drawing/2014/main" xmlns="" id="{CD7549B2-EE05-4558-8C64-AC46755F2B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descr="Contorno de robot">
            <a:extLst>
              <a:ext uri="{FF2B5EF4-FFF2-40B4-BE49-F238E27FC236}">
                <a16:creationId xmlns:a16="http://schemas.microsoft.com/office/drawing/2014/main" xmlns="" id="{09EBC58A-1E32-4F2A-844D-8FE314234E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08264" y="1371601"/>
            <a:ext cx="1175474" cy="1175474"/>
          </a:xfrm>
          <a:prstGeom prst="rect">
            <a:avLst/>
          </a:prstGeom>
        </p:spPr>
      </p:pic>
    </p:spTree>
    <p:extLst>
      <p:ext uri="{BB962C8B-B14F-4D97-AF65-F5344CB8AC3E}">
        <p14:creationId xmlns:p14="http://schemas.microsoft.com/office/powerpoint/2010/main" val="39648437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2346" y="224590"/>
            <a:ext cx="11856453" cy="6549190"/>
          </a:xfrm>
          <a:ln>
            <a:noFill/>
          </a:ln>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lang="es-VE" sz="1800" dirty="0"/>
              <a:t>Víctor  Guédez (1987). </a:t>
            </a:r>
          </a:p>
          <a:p>
            <a:r>
              <a:rPr lang="es-VE" sz="1800" b="1" i="1" dirty="0"/>
              <a:t>Actitud  conformista  o conservadora</a:t>
            </a:r>
          </a:p>
          <a:p>
            <a:pPr marL="0" indent="0">
              <a:buNone/>
            </a:pPr>
            <a:r>
              <a:rPr lang="es-VE" sz="1800" dirty="0"/>
              <a:t>El hombre es un espectador pasivo del acontecer histórico y  adoptará posiciones más prácticas  y sólo  destinadas  a endurecer  el orden existente… pero ello   no  satisface la necesidad de  quienes   concebimos  el orden actual como una realidad  injusta, que no ha desplegado  las  condiciones  necesarias  para la realización  integral del hombre sino que por  el contario, ha petrificado situaciones que mutilan su naturaleza y que le impiden la satisfacción  de  sus verdaderas necesidades existenciales</a:t>
            </a:r>
          </a:p>
          <a:p>
            <a:endParaRPr lang="es-VE" sz="1800" dirty="0"/>
          </a:p>
          <a:p>
            <a:r>
              <a:rPr lang="es-VE" sz="1800" b="1" i="1" dirty="0"/>
              <a:t>Entender  como un simple  adivinar  lo probable  del mañana  o como la preparación de lo deseable.</a:t>
            </a:r>
          </a:p>
          <a:p>
            <a:endParaRPr lang="es-VE" sz="1800" dirty="0"/>
          </a:p>
          <a:p>
            <a:r>
              <a:rPr lang="es-VE" sz="1800" b="1" i="1" dirty="0"/>
              <a:t> Aceptar  al futuro  como un producto de la dinámica espontánea de la historia o como resultado de la acción consciente, deliberada y prefigurada</a:t>
            </a:r>
            <a:r>
              <a:rPr lang="es-VE" sz="1800" dirty="0"/>
              <a:t>.</a:t>
            </a:r>
          </a:p>
          <a:p>
            <a:r>
              <a:rPr lang="es-VE" sz="1800" dirty="0"/>
              <a:t> En esta  última nos apuntamos, en un compromiso militante,  de disposición intelectual y afectiva  que nos lleve a un futuro mejor. Debemos  concientizar  nuestros problemas  y buscar alternativas  y soluciones aún y en medio de las más  difíciles  circunstancias. Esperar  a que  todo se arregle es asumir  la  actitud  del avestruz y esperar  que otros  hagan sin mi compromiso. </a:t>
            </a:r>
          </a:p>
          <a:p>
            <a:r>
              <a:rPr lang="es-VE" sz="1800" b="1" dirty="0">
                <a:solidFill>
                  <a:srgbClr val="FF0000"/>
                </a:solidFill>
              </a:rPr>
              <a:t>Por  razones  sanitarias   requerimos  pensar  en alternativas  que  usando los medios tecnológicos  a nuestra disposición repensemos  la perspectiva  de  entrelazar  la tecnología   existente  con la praxis  educativa. </a:t>
            </a:r>
          </a:p>
          <a:p>
            <a:r>
              <a:rPr lang="es-VE" sz="1800" b="1" dirty="0">
                <a:solidFill>
                  <a:srgbClr val="FF0000"/>
                </a:solidFill>
              </a:rPr>
              <a:t>Por  ahora, no tenemos solución, pero si posibilidades  de arriesgarnos a pensar, en generar  proyectos, auspiciar  experiencias, a ver lo que muchos  han hecho  y están haciendo.  Es  un momento para no refugiarnos en posiciones   antagónicas,  que no nos  conducen a ninguna parte. Es  tiempo de observar  hacia  dónde vamos y qué  deseamos. De sentirnos  humanos . ¿Estamos  trabajando en la educación básica  en un sentido claro y no incierto?</a:t>
            </a:r>
          </a:p>
          <a:p>
            <a:endParaRPr lang="es-VE" sz="2000" b="1" dirty="0">
              <a:solidFill>
                <a:srgbClr val="FF0000"/>
              </a:solidFill>
            </a:endParaRPr>
          </a:p>
        </p:txBody>
      </p:sp>
    </p:spTree>
    <p:extLst>
      <p:ext uri="{BB962C8B-B14F-4D97-AF65-F5344CB8AC3E}">
        <p14:creationId xmlns:p14="http://schemas.microsoft.com/office/powerpoint/2010/main" val="26047881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58506" y="800392"/>
            <a:ext cx="10264697" cy="1212102"/>
          </a:xfrm>
          <a:solidFill>
            <a:srgbClr val="1D9A78"/>
          </a:solidFill>
        </p:spPr>
        <p:txBody>
          <a:bodyPr>
            <a:normAutofit fontScale="90000"/>
          </a:bodyPr>
          <a:lstStyle/>
          <a:p>
            <a:r>
              <a:rPr lang="es-VE" sz="2800" b="1" dirty="0">
                <a:solidFill>
                  <a:schemeClr val="bg1"/>
                </a:solidFill>
              </a:rPr>
              <a:t/>
            </a:r>
            <a:br>
              <a:rPr lang="es-VE" sz="2800" b="1" dirty="0">
                <a:solidFill>
                  <a:schemeClr val="bg1"/>
                </a:solidFill>
              </a:rPr>
            </a:br>
            <a:r>
              <a:rPr lang="es-VE" sz="2800" b="1" dirty="0">
                <a:solidFill>
                  <a:schemeClr val="bg1"/>
                </a:solidFill>
              </a:rPr>
              <a:t>Educación en la  distancia  sin distanciamiento educativo, a pesar del distanciamiento  social (nuestra propuesta)</a:t>
            </a:r>
            <a:endParaRPr lang="es-VE" sz="2800" dirty="0">
              <a:solidFill>
                <a:schemeClr val="bg1"/>
              </a:solidFill>
            </a:endParaRPr>
          </a:p>
        </p:txBody>
      </p:sp>
      <p:sp>
        <p:nvSpPr>
          <p:cNvPr id="3" name="Marcador de contenido 2"/>
          <p:cNvSpPr>
            <a:spLocks noGrp="1"/>
          </p:cNvSpPr>
          <p:nvPr>
            <p:ph idx="1"/>
          </p:nvPr>
        </p:nvSpPr>
        <p:spPr>
          <a:xfrm>
            <a:off x="1367624" y="2490436"/>
            <a:ext cx="9708995" cy="3567173"/>
          </a:xfrm>
        </p:spPr>
        <p:txBody>
          <a:bodyPr anchor="ctr">
            <a:normAutofit/>
          </a:bodyPr>
          <a:lstStyle/>
          <a:p>
            <a:pPr marL="0" indent="0">
              <a:buNone/>
            </a:pPr>
            <a:r>
              <a:rPr lang="es-VE" sz="2400"/>
              <a:t>Forlari</a:t>
            </a:r>
            <a:r>
              <a:rPr lang="es-VE" sz="2400" dirty="0"/>
              <a:t> (1992) plantea que  la  concepción postmoderna ha puesto de manifiesto  enormes  lagunas en el desarrollo de  la  cultura y la  educación de la  época  moderna. </a:t>
            </a:r>
          </a:p>
          <a:p>
            <a:pPr marL="0" indent="0">
              <a:buNone/>
            </a:pPr>
            <a:r>
              <a:rPr lang="es-VE" sz="2400" dirty="0"/>
              <a:t>Muchas  cosas  que desentendió la modernidad como la  corporeidad, los límites  del logo, el valor  del presente, las  emociones, los  sentimientos  y afectos, la importancia  de la micro política, la no universalidad de las normas, la valoración de lo estético, y expresivo, la  importancia  de las  actitudes  de tolerancia y respeto a la multiplicidad  y pluralidad, la desmitificación de los principios y del rol de la ciencia  y la técnica, el rechazo al militarismo y al endiosamiento de la razón.</a:t>
            </a:r>
          </a:p>
        </p:txBody>
      </p:sp>
    </p:spTree>
    <p:extLst>
      <p:ext uri="{BB962C8B-B14F-4D97-AF65-F5344CB8AC3E}">
        <p14:creationId xmlns:p14="http://schemas.microsoft.com/office/powerpoint/2010/main" val="27939316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34872" y="982272"/>
            <a:ext cx="3941928" cy="4560970"/>
          </a:xfrm>
        </p:spPr>
        <p:txBody>
          <a:bodyPr>
            <a:normAutofit/>
          </a:bodyPr>
          <a:lstStyle/>
          <a:p>
            <a:r>
              <a:rPr lang="es-VE" sz="3400" b="1" dirty="0">
                <a:solidFill>
                  <a:schemeClr val="tx1">
                    <a:lumMod val="75000"/>
                    <a:lumOff val="25000"/>
                  </a:schemeClr>
                </a:solidFill>
              </a:rPr>
              <a:t>Nuestra  Propuesta</a:t>
            </a:r>
            <a:br>
              <a:rPr lang="es-VE" sz="3400" b="1" dirty="0">
                <a:solidFill>
                  <a:schemeClr val="tx1">
                    <a:lumMod val="75000"/>
                    <a:lumOff val="25000"/>
                  </a:schemeClr>
                </a:solidFill>
              </a:rPr>
            </a:br>
            <a:r>
              <a:rPr lang="es-VE" sz="3400" b="1" dirty="0">
                <a:solidFill>
                  <a:schemeClr val="tx1">
                    <a:lumMod val="75000"/>
                    <a:lumOff val="25000"/>
                  </a:schemeClr>
                </a:solidFill>
              </a:rPr>
              <a:t>Educación en la  distancia  sin distanciamiento educativo, a pesar del distanciamiento  social</a:t>
            </a:r>
            <a:endParaRPr lang="es-VE" sz="3400" dirty="0">
              <a:solidFill>
                <a:schemeClr val="tx1">
                  <a:lumMod val="75000"/>
                  <a:lumOff val="25000"/>
                </a:schemeClr>
              </a:solidFill>
            </a:endParaRPr>
          </a:p>
        </p:txBody>
      </p:sp>
      <p:sp>
        <p:nvSpPr>
          <p:cNvPr id="3" name="Marcador de contenido 2"/>
          <p:cNvSpPr>
            <a:spLocks noGrp="1"/>
          </p:cNvSpPr>
          <p:nvPr>
            <p:ph idx="1"/>
          </p:nvPr>
        </p:nvSpPr>
        <p:spPr>
          <a:xfrm>
            <a:off x="5221862" y="877824"/>
            <a:ext cx="5982586" cy="5176423"/>
          </a:xfrm>
          <a:solidFill>
            <a:srgbClr val="1D9A78"/>
          </a:solidFill>
        </p:spPr>
        <p:style>
          <a:lnRef idx="0">
            <a:schemeClr val="dk1"/>
          </a:lnRef>
          <a:fillRef idx="3">
            <a:schemeClr val="dk1"/>
          </a:fillRef>
          <a:effectRef idx="3">
            <a:schemeClr val="dk1"/>
          </a:effectRef>
          <a:fontRef idx="minor">
            <a:schemeClr val="lt1"/>
          </a:fontRef>
        </p:style>
        <p:txBody>
          <a:bodyPr anchor="ctr">
            <a:normAutofit/>
          </a:bodyPr>
          <a:lstStyle/>
          <a:p>
            <a:r>
              <a:rPr lang="es-VE" sz="2400" dirty="0">
                <a:solidFill>
                  <a:schemeClr val="bg1"/>
                </a:solidFill>
              </a:rPr>
              <a:t>La  distancia física no puede ser un  impedimento para  querer reconocernos   como seres humanos.   Seres  que  se emocionan, se motivan, lloran o se entristecen. Si bien, hay una distancia  física, no tiene  por qué  haberla  emocionalmente ni psicológicamente.</a:t>
            </a:r>
          </a:p>
          <a:p>
            <a:r>
              <a:rPr lang="es-VE" sz="2400" dirty="0">
                <a:solidFill>
                  <a:schemeClr val="bg1"/>
                </a:solidFill>
              </a:rPr>
              <a:t> No somos seres  solos, nos  necesitamos,</a:t>
            </a:r>
          </a:p>
        </p:txBody>
      </p:sp>
    </p:spTree>
    <p:extLst>
      <p:ext uri="{BB962C8B-B14F-4D97-AF65-F5344CB8AC3E}">
        <p14:creationId xmlns:p14="http://schemas.microsoft.com/office/powerpoint/2010/main" val="36418568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58506" y="800392"/>
            <a:ext cx="10264697" cy="1212102"/>
          </a:xfrm>
          <a:solidFill>
            <a:srgbClr val="1D9A78"/>
          </a:solidFill>
        </p:spPr>
        <p:txBody>
          <a:bodyPr>
            <a:normAutofit/>
          </a:bodyPr>
          <a:lstStyle/>
          <a:p>
            <a:r>
              <a:rPr lang="es-VE" sz="4000" b="1" dirty="0">
                <a:solidFill>
                  <a:srgbClr val="FFFFFF"/>
                </a:solidFill>
              </a:rPr>
              <a:t>Trabajo docente</a:t>
            </a:r>
          </a:p>
        </p:txBody>
      </p:sp>
      <p:sp>
        <p:nvSpPr>
          <p:cNvPr id="3" name="Marcador de contenido 2"/>
          <p:cNvSpPr>
            <a:spLocks noGrp="1"/>
          </p:cNvSpPr>
          <p:nvPr>
            <p:ph idx="1"/>
          </p:nvPr>
        </p:nvSpPr>
        <p:spPr>
          <a:xfrm>
            <a:off x="958506" y="2133600"/>
            <a:ext cx="10501974" cy="4486656"/>
          </a:xfrm>
          <a:ln>
            <a:noFill/>
          </a:ln>
        </p:spPr>
        <p:style>
          <a:lnRef idx="2">
            <a:schemeClr val="dk1"/>
          </a:lnRef>
          <a:fillRef idx="1">
            <a:schemeClr val="lt1"/>
          </a:fillRef>
          <a:effectRef idx="0">
            <a:schemeClr val="dk1"/>
          </a:effectRef>
          <a:fontRef idx="minor">
            <a:schemeClr val="dk1"/>
          </a:fontRef>
        </p:style>
        <p:txBody>
          <a:bodyPr anchor="ctr">
            <a:normAutofit/>
          </a:bodyPr>
          <a:lstStyle/>
          <a:p>
            <a:pPr marL="0" indent="0">
              <a:buNone/>
            </a:pPr>
            <a:r>
              <a:rPr lang="es-VE" sz="1800" b="1" dirty="0"/>
              <a:t>El trabajo del docente de Educación Básica, ante  la realidad  actual   obviamente  sería  no presencial, lo  cual   saca  al sujeto de su entorno natural, y en el caso del niño genera  un desfase. </a:t>
            </a:r>
          </a:p>
          <a:p>
            <a:pPr marL="0" indent="0">
              <a:buNone/>
            </a:pPr>
            <a:endParaRPr lang="es-VE" sz="1800" b="1" dirty="0"/>
          </a:p>
          <a:p>
            <a:pPr marL="0" indent="0">
              <a:buNone/>
            </a:pPr>
            <a:r>
              <a:rPr lang="es-VE" sz="1800" b="1" dirty="0"/>
              <a:t>Para  el niño  la  escuela  es presencial, su maestro está  al lado, media  entre él y el conocimiento, el  maestro  lo ayuda, lo asiste, lo apoya en la  construcción de   su aprendizaje, cara a  cara.</a:t>
            </a:r>
          </a:p>
          <a:p>
            <a:pPr marL="0" indent="0">
              <a:buNone/>
            </a:pPr>
            <a:endParaRPr lang="es-VE" sz="1800" dirty="0"/>
          </a:p>
          <a:p>
            <a:pPr marL="0" indent="0">
              <a:buNone/>
            </a:pPr>
            <a:r>
              <a:rPr lang="es-VE" sz="1800" dirty="0"/>
              <a:t>En definitiva requerimos  de un cambio educativo, de mentalidad  sobre lo que hacemos </a:t>
            </a:r>
          </a:p>
          <a:p>
            <a:pPr marL="0" indent="0">
              <a:buNone/>
            </a:pPr>
            <a:r>
              <a:rPr lang="es-VE" sz="1800" dirty="0"/>
              <a:t>No  se trata de ofrecer  un modelo, sino  de reflexionar  a  partir de vivir  dicha  realidad.  Todos  confinados,  necesitamos  seguir  educando desarrollar  procesos de aprendizajes, y esta vez  fuera  del recinto escolar, pero con las exigencias  del recinto escolar.</a:t>
            </a:r>
          </a:p>
          <a:p>
            <a:pPr marL="0" indent="0">
              <a:buNone/>
            </a:pPr>
            <a:endParaRPr lang="es-VE" sz="1800" dirty="0"/>
          </a:p>
          <a:p>
            <a:pPr marL="0" indent="0">
              <a:buNone/>
            </a:pPr>
            <a:r>
              <a:rPr lang="es-VE" sz="1800" dirty="0"/>
              <a:t> El aprendizaje es algo individual, y el profesor  es mediador  en dicha actividad, pero ante  la realidad, el docente, los padres, la comunidad, el estado, se convierten en elementos  de suprema importancia.</a:t>
            </a:r>
          </a:p>
          <a:p>
            <a:pPr marL="0" indent="0">
              <a:buNone/>
            </a:pPr>
            <a:endParaRPr lang="es-VE" sz="1400" dirty="0"/>
          </a:p>
        </p:txBody>
      </p:sp>
    </p:spTree>
    <p:extLst>
      <p:ext uri="{BB962C8B-B14F-4D97-AF65-F5344CB8AC3E}">
        <p14:creationId xmlns:p14="http://schemas.microsoft.com/office/powerpoint/2010/main" val="22033465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08638" y="386930"/>
            <a:ext cx="9236700" cy="1188950"/>
          </a:xfrm>
        </p:spPr>
        <p:txBody>
          <a:bodyPr anchor="b">
            <a:normAutofit/>
          </a:bodyPr>
          <a:lstStyle/>
          <a:p>
            <a:r>
              <a:rPr lang="es-VE" sz="5400"/>
              <a:t>El docente </a:t>
            </a:r>
          </a:p>
        </p:txBody>
      </p:sp>
      <p:sp>
        <p:nvSpPr>
          <p:cNvPr id="3" name="Marcador de contenido 2"/>
          <p:cNvSpPr>
            <a:spLocks noGrp="1"/>
          </p:cNvSpPr>
          <p:nvPr>
            <p:ph idx="1"/>
          </p:nvPr>
        </p:nvSpPr>
        <p:spPr>
          <a:xfrm>
            <a:off x="793660" y="2599509"/>
            <a:ext cx="10143668" cy="3435531"/>
          </a:xfrm>
        </p:spPr>
        <p:txBody>
          <a:bodyPr anchor="ctr">
            <a:normAutofit/>
          </a:bodyPr>
          <a:lstStyle/>
          <a:p>
            <a:r>
              <a:rPr lang="es-VE" sz="2000"/>
              <a:t> El docente   no es un mero  tamizador, y los sesgos  que pueden ocurrir  son  severos.  No  es una visión simplista, no es reducir  a preguntas  y respuestas  lo que se enseña,  no es  encontrar  una receta, no es  dar   una  clase  por  un medio, sea  cual sea,  sin considerar  sus  consecuencias. El problema  es mucho más  complejo. </a:t>
            </a:r>
          </a:p>
          <a:p>
            <a:r>
              <a:rPr lang="es-VE" sz="2000"/>
              <a:t>Como dice  un dicho alemán  “es preferible un peligro con fin, que sin  fin en peligro”.</a:t>
            </a:r>
          </a:p>
          <a:p>
            <a:endParaRPr lang="es-VE" sz="2000"/>
          </a:p>
          <a:p>
            <a:r>
              <a:rPr lang="es-VE" sz="2000"/>
              <a:t>Los  docentes  no tienen las respuestas,  y si no tenemos la preparación adecuada menos. </a:t>
            </a:r>
          </a:p>
          <a:p>
            <a:r>
              <a:rPr lang="es-VE" sz="2000"/>
              <a:t>Necesitamos buscar alternativas, como aquello de aprender haciendo a través  de la acción, aplicable  a docentes  y alumnos  alrededor  de unas prácticas y  tecnologías,  que  ayuden al docente, al estudiante   y a la misma familia  que  queda involucrada  en dicho proceso.</a:t>
            </a:r>
          </a:p>
          <a:p>
            <a:endParaRPr lang="es-VE" sz="2000" b="1"/>
          </a:p>
        </p:txBody>
      </p:sp>
      <p:sp>
        <p:nvSpPr>
          <p:cNvPr id="4" name="Rectángulo 3">
            <a:extLst>
              <a:ext uri="{FF2B5EF4-FFF2-40B4-BE49-F238E27FC236}">
                <a16:creationId xmlns:a16="http://schemas.microsoft.com/office/drawing/2014/main" xmlns="" id="{46AE6DE2-429A-475A-97A4-B2F9C5B2F757}"/>
              </a:ext>
            </a:extLst>
          </p:cNvPr>
          <p:cNvSpPr/>
          <p:nvPr/>
        </p:nvSpPr>
        <p:spPr>
          <a:xfrm>
            <a:off x="-146304" y="1998368"/>
            <a:ext cx="12033504" cy="285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lecha: pentágono 4">
            <a:extLst>
              <a:ext uri="{FF2B5EF4-FFF2-40B4-BE49-F238E27FC236}">
                <a16:creationId xmlns:a16="http://schemas.microsoft.com/office/drawing/2014/main" xmlns="" id="{C4FF42D0-9CCD-422A-8602-FABB79A7ED0A}"/>
              </a:ext>
            </a:extLst>
          </p:cNvPr>
          <p:cNvSpPr/>
          <p:nvPr/>
        </p:nvSpPr>
        <p:spPr>
          <a:xfrm rot="5400000">
            <a:off x="11053311" y="2322368"/>
            <a:ext cx="1152000" cy="504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8719339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49224" y="960120"/>
            <a:ext cx="3867912" cy="4169664"/>
          </a:xfrm>
          <a:solidFill>
            <a:srgbClr val="1D9A78"/>
          </a:solidFill>
        </p:spPr>
        <p:txBody>
          <a:bodyPr>
            <a:normAutofit/>
          </a:bodyPr>
          <a:lstStyle/>
          <a:p>
            <a:pPr algn="ctr"/>
            <a:r>
              <a:rPr lang="es-VE" b="1" dirty="0"/>
              <a:t>El docente </a:t>
            </a:r>
          </a:p>
        </p:txBody>
      </p:sp>
      <p:sp>
        <p:nvSpPr>
          <p:cNvPr id="3" name="Marcador de contenido 2"/>
          <p:cNvSpPr>
            <a:spLocks noGrp="1"/>
          </p:cNvSpPr>
          <p:nvPr>
            <p:ph idx="1"/>
          </p:nvPr>
        </p:nvSpPr>
        <p:spPr>
          <a:xfrm>
            <a:off x="4983480" y="960120"/>
            <a:ext cx="6610032" cy="4961382"/>
          </a:xfrm>
        </p:spPr>
        <p:txBody>
          <a:bodyPr anchor="ctr">
            <a:normAutofit/>
          </a:bodyPr>
          <a:lstStyle/>
          <a:p>
            <a:pPr marL="0" indent="0">
              <a:buNone/>
            </a:pPr>
            <a:r>
              <a:rPr lang="es-VE" sz="2400" b="1" dirty="0"/>
              <a:t>Aquí es necesario asumir, los medios tecnológicos, el lenguaje,  la  evaluación,  la  empatía,  los  roles  de los involucrados, los horarios,  las  estrategias, los contenidos, las metódicas, y diríamos  las políticas  educativas  de un país;   en términos  generales   ello no es fácil si no hay  voluntad. Ello requiere  reflexionar,  sobre  los roles   como dijimos   de los involucrados. Demanda  de búsquedas   de  experiencias  y asumirlas, ponerlas  en práctica, mejorarlas. Trabajar  con aquellas  experiencias  válidas  que  sabemos  muchos  docentes  ha emprendido y  volcarnos  en su mejoramiento.</a:t>
            </a:r>
          </a:p>
          <a:p>
            <a:endParaRPr lang="es-VE" sz="2400" b="1" dirty="0"/>
          </a:p>
        </p:txBody>
      </p:sp>
    </p:spTree>
    <p:extLst>
      <p:ext uri="{BB962C8B-B14F-4D97-AF65-F5344CB8AC3E}">
        <p14:creationId xmlns:p14="http://schemas.microsoft.com/office/powerpoint/2010/main" val="1032749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06296" y="-445091"/>
            <a:ext cx="2988234" cy="4480726"/>
          </a:xfrm>
        </p:spPr>
        <p:txBody>
          <a:bodyPr>
            <a:normAutofit/>
          </a:bodyPr>
          <a:lstStyle/>
          <a:p>
            <a:pPr algn="r"/>
            <a:r>
              <a:rPr lang="es-VE" sz="6000" b="1" dirty="0"/>
              <a:t>ORIGEN</a:t>
            </a:r>
          </a:p>
        </p:txBody>
      </p:sp>
      <p:sp>
        <p:nvSpPr>
          <p:cNvPr id="3" name="Marcador de contenido 2"/>
          <p:cNvSpPr>
            <a:spLocks noGrp="1"/>
          </p:cNvSpPr>
          <p:nvPr>
            <p:ph idx="1"/>
          </p:nvPr>
        </p:nvSpPr>
        <p:spPr>
          <a:xfrm>
            <a:off x="5255260" y="1648870"/>
            <a:ext cx="5423072" cy="3560260"/>
          </a:xfrm>
        </p:spPr>
        <p:txBody>
          <a:bodyPr anchor="ctr">
            <a:normAutofit fontScale="92500" lnSpcReduction="20000"/>
          </a:bodyPr>
          <a:lstStyle/>
          <a:p>
            <a:pPr marL="0" indent="0">
              <a:buNone/>
            </a:pPr>
            <a:r>
              <a:rPr lang="es-VE" sz="3200" dirty="0"/>
              <a:t>Subyace en la  necesidad  del docente  de hoy, el cual  se enfrenta  a un mundo  que  ha cambiado, y que por  ello  requiere  cambiar  su forma de intervenir  en la  educación. NECESIDAD de darle   un vuelco </a:t>
            </a:r>
            <a:r>
              <a:rPr lang="es-VE" sz="3200" dirty="0" err="1"/>
              <a:t>Copernical</a:t>
            </a:r>
            <a:r>
              <a:rPr lang="es-VE" sz="3200" dirty="0"/>
              <a:t>  a la educación, inclusive  en los  niveles  superiores.</a:t>
            </a:r>
          </a:p>
        </p:txBody>
      </p:sp>
      <p:sp>
        <p:nvSpPr>
          <p:cNvPr id="9" name="Triángulo isósceles 12">
            <a:extLst>
              <a:ext uri="{FF2B5EF4-FFF2-40B4-BE49-F238E27FC236}">
                <a16:creationId xmlns:a16="http://schemas.microsoft.com/office/drawing/2014/main" xmlns="" id="{55E695DA-9583-4BA7-AC9E-8A03E025E67E}"/>
              </a:ext>
            </a:extLst>
          </p:cNvPr>
          <p:cNvSpPr/>
          <p:nvPr/>
        </p:nvSpPr>
        <p:spPr>
          <a:xfrm>
            <a:off x="8576721" y="3323991"/>
            <a:ext cx="3291840" cy="3212275"/>
          </a:xfrm>
          <a:custGeom>
            <a:avLst/>
            <a:gdLst>
              <a:gd name="connsiteX0" fmla="*/ 0 w 3291840"/>
              <a:gd name="connsiteY0" fmla="*/ 3200400 h 3200400"/>
              <a:gd name="connsiteX1" fmla="*/ 1645920 w 3291840"/>
              <a:gd name="connsiteY1" fmla="*/ 0 h 3200400"/>
              <a:gd name="connsiteX2" fmla="*/ 3291840 w 3291840"/>
              <a:gd name="connsiteY2" fmla="*/ 3200400 h 3200400"/>
              <a:gd name="connsiteX3" fmla="*/ 0 w 3291840"/>
              <a:gd name="connsiteY3" fmla="*/ 3200400 h 3200400"/>
              <a:gd name="connsiteX0" fmla="*/ 0 w 3291840"/>
              <a:gd name="connsiteY0" fmla="*/ 3212275 h 3212275"/>
              <a:gd name="connsiteX1" fmla="*/ 3272839 w 3291840"/>
              <a:gd name="connsiteY1" fmla="*/ 0 h 3212275"/>
              <a:gd name="connsiteX2" fmla="*/ 3291840 w 3291840"/>
              <a:gd name="connsiteY2" fmla="*/ 3212275 h 3212275"/>
              <a:gd name="connsiteX3" fmla="*/ 0 w 3291840"/>
              <a:gd name="connsiteY3" fmla="*/ 3212275 h 3212275"/>
            </a:gdLst>
            <a:ahLst/>
            <a:cxnLst>
              <a:cxn ang="0">
                <a:pos x="connsiteX0" y="connsiteY0"/>
              </a:cxn>
              <a:cxn ang="0">
                <a:pos x="connsiteX1" y="connsiteY1"/>
              </a:cxn>
              <a:cxn ang="0">
                <a:pos x="connsiteX2" y="connsiteY2"/>
              </a:cxn>
              <a:cxn ang="0">
                <a:pos x="connsiteX3" y="connsiteY3"/>
              </a:cxn>
            </a:cxnLst>
            <a:rect l="l" t="t" r="r" b="b"/>
            <a:pathLst>
              <a:path w="3291840" h="3212275">
                <a:moveTo>
                  <a:pt x="0" y="3212275"/>
                </a:moveTo>
                <a:lnTo>
                  <a:pt x="3272839" y="0"/>
                </a:lnTo>
                <a:lnTo>
                  <a:pt x="3291840" y="3212275"/>
                </a:lnTo>
                <a:lnTo>
                  <a:pt x="0" y="321227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122164189"/>
      </p:ext>
    </p:extLst>
  </p:cSld>
  <p:clrMapOvr>
    <a:masterClrMapping/>
  </p:clrMapOvr>
  <p:transition spd="slow" advClick="0" advTm="3450">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58506" y="800392"/>
            <a:ext cx="10264697" cy="1212102"/>
          </a:xfrm>
          <a:solidFill>
            <a:srgbClr val="1D9A78"/>
          </a:solidFill>
        </p:spPr>
        <p:txBody>
          <a:bodyPr>
            <a:normAutofit/>
          </a:bodyPr>
          <a:lstStyle/>
          <a:p>
            <a:r>
              <a:rPr lang="es-VE" sz="4000" b="1" dirty="0">
                <a:solidFill>
                  <a:srgbClr val="FFFFFF"/>
                </a:solidFill>
              </a:rPr>
              <a:t>¿Cómo vencer  el distanciamiento?   ¿Cómo hacer  para acercarnos  al alumno   ?</a:t>
            </a:r>
          </a:p>
        </p:txBody>
      </p:sp>
      <p:sp>
        <p:nvSpPr>
          <p:cNvPr id="3" name="Marcador de contenido 2"/>
          <p:cNvSpPr>
            <a:spLocks noGrp="1"/>
          </p:cNvSpPr>
          <p:nvPr>
            <p:ph idx="1"/>
          </p:nvPr>
        </p:nvSpPr>
        <p:spPr>
          <a:xfrm>
            <a:off x="958506" y="2207566"/>
            <a:ext cx="10394146" cy="4534610"/>
          </a:xfrm>
        </p:spPr>
        <p:txBody>
          <a:bodyPr anchor="ctr">
            <a:normAutofit lnSpcReduction="10000"/>
          </a:bodyPr>
          <a:lstStyle/>
          <a:p>
            <a:r>
              <a:rPr lang="es-VE" sz="2000" dirty="0"/>
              <a:t> Nos preocupa,  el </a:t>
            </a:r>
            <a:r>
              <a:rPr lang="es-VE" sz="2000" b="1" i="1" dirty="0"/>
              <a:t>distanciamiento- alumno/profesor  y  sobre  todo en los primeros  niveles</a:t>
            </a:r>
            <a:r>
              <a:rPr lang="es-VE" sz="2000" dirty="0"/>
              <a:t>. </a:t>
            </a:r>
          </a:p>
          <a:p>
            <a:endParaRPr lang="es-VE" sz="2000" dirty="0"/>
          </a:p>
          <a:p>
            <a:r>
              <a:rPr lang="es-VE" sz="2000" b="1" dirty="0"/>
              <a:t>En una  edad  donde el contacto físico  es fundamental (con sus   familiares, con sus maestros, con sus amigos). </a:t>
            </a:r>
          </a:p>
          <a:p>
            <a:endParaRPr lang="es-VE" sz="2000" b="1" dirty="0"/>
          </a:p>
          <a:p>
            <a:r>
              <a:rPr lang="es-VE" sz="2000" b="1" dirty="0"/>
              <a:t>Distanciamiento necesario  y vital. </a:t>
            </a:r>
          </a:p>
          <a:p>
            <a:endParaRPr lang="es-VE" sz="2000" b="1" dirty="0"/>
          </a:p>
          <a:p>
            <a:r>
              <a:rPr lang="es-VE" sz="2000" b="1" dirty="0"/>
              <a:t>Dependerá    de la habilidad  del docente,  disminuir  dicho distanciamiento,  asumir   la responsabilidad  de una estrategia  para  lo cual no estaba preparado  y este es el caso en que   nos  subsume esta calamidad.</a:t>
            </a:r>
          </a:p>
          <a:p>
            <a:r>
              <a:rPr lang="es-VE" sz="2000" dirty="0"/>
              <a:t>El proceso formativo del docente es fundamental donde  su propia  práctica  es vital  para  desarrollar  experiencias apoyadas en la  integración, en la interdisciplinaridad, en el desarrollo profesional  y personal, en su madurez  intelectual.  </a:t>
            </a:r>
          </a:p>
          <a:p>
            <a:pPr marL="0" indent="0">
              <a:buNone/>
            </a:pPr>
            <a:r>
              <a:rPr lang="es-VE" sz="2000" dirty="0"/>
              <a:t> </a:t>
            </a:r>
          </a:p>
          <a:p>
            <a:endParaRPr lang="es-VE" sz="2000" b="1" i="1" dirty="0"/>
          </a:p>
        </p:txBody>
      </p:sp>
    </p:spTree>
    <p:extLst>
      <p:ext uri="{BB962C8B-B14F-4D97-AF65-F5344CB8AC3E}">
        <p14:creationId xmlns:p14="http://schemas.microsoft.com/office/powerpoint/2010/main" val="365057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843A499F-0810-4AB7-A557-685516AF6418}"/>
              </a:ext>
            </a:extLst>
          </p:cNvPr>
          <p:cNvSpPr/>
          <p:nvPr/>
        </p:nvSpPr>
        <p:spPr>
          <a:xfrm>
            <a:off x="9351264" y="0"/>
            <a:ext cx="6272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p:cNvSpPr>
            <a:spLocks noGrp="1"/>
          </p:cNvSpPr>
          <p:nvPr>
            <p:ph type="title"/>
          </p:nvPr>
        </p:nvSpPr>
        <p:spPr>
          <a:xfrm>
            <a:off x="1136428" y="627564"/>
            <a:ext cx="7474172" cy="1325563"/>
          </a:xfrm>
        </p:spPr>
        <p:txBody>
          <a:bodyPr>
            <a:normAutofit/>
          </a:bodyPr>
          <a:lstStyle/>
          <a:p>
            <a:r>
              <a:rPr lang="es-VE" b="1" dirty="0"/>
              <a:t>Propuesta</a:t>
            </a:r>
          </a:p>
        </p:txBody>
      </p:sp>
      <p:sp>
        <p:nvSpPr>
          <p:cNvPr id="3" name="Marcador de contenido 2"/>
          <p:cNvSpPr>
            <a:spLocks noGrp="1"/>
          </p:cNvSpPr>
          <p:nvPr>
            <p:ph idx="1"/>
          </p:nvPr>
        </p:nvSpPr>
        <p:spPr>
          <a:xfrm>
            <a:off x="1136429" y="2278173"/>
            <a:ext cx="7778971" cy="4283048"/>
          </a:xfrm>
        </p:spPr>
        <p:txBody>
          <a:bodyPr anchor="ctr">
            <a:normAutofit/>
          </a:bodyPr>
          <a:lstStyle/>
          <a:p>
            <a:pPr marL="0" indent="0">
              <a:buNone/>
            </a:pPr>
            <a:r>
              <a:rPr lang="es-VE" dirty="0"/>
              <a:t>Este  trabajo  se apoya  en el paradigma  que  queremos postular  educación en la  distancia  sin distanciamiento educativo, a pesar del distanciamiento  social. La  distancia física no puede ser un  impedimento para  querer reconocernos   como seres humanos.  </a:t>
            </a:r>
          </a:p>
          <a:p>
            <a:pPr marL="0" indent="0">
              <a:buNone/>
            </a:pPr>
            <a:r>
              <a:rPr lang="es-VE" sz="2400" b="1" dirty="0"/>
              <a:t> </a:t>
            </a:r>
          </a:p>
          <a:p>
            <a:pPr marL="0" indent="0">
              <a:buNone/>
            </a:pPr>
            <a:endParaRPr lang="es-VE" sz="2400" b="1" dirty="0"/>
          </a:p>
        </p:txBody>
      </p:sp>
      <p:pic>
        <p:nvPicPr>
          <p:cNvPr id="7" name="Graphic 6" descr="Libros">
            <a:extLst>
              <a:ext uri="{FF2B5EF4-FFF2-40B4-BE49-F238E27FC236}">
                <a16:creationId xmlns:a16="http://schemas.microsoft.com/office/drawing/2014/main" xmlns="" id="{B6BDC3B2-1395-4150-91EB-3B7338036A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0316195" y="2857501"/>
            <a:ext cx="1142998" cy="1142998"/>
          </a:xfrm>
          <a:prstGeom prst="rect">
            <a:avLst/>
          </a:prstGeom>
        </p:spPr>
      </p:pic>
    </p:spTree>
    <p:extLst>
      <p:ext uri="{BB962C8B-B14F-4D97-AF65-F5344CB8AC3E}">
        <p14:creationId xmlns:p14="http://schemas.microsoft.com/office/powerpoint/2010/main" val="15272649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27998" y="40747"/>
            <a:ext cx="7474172" cy="1325563"/>
          </a:xfrm>
        </p:spPr>
        <p:txBody>
          <a:bodyPr>
            <a:normAutofit/>
          </a:bodyPr>
          <a:lstStyle/>
          <a:p>
            <a:r>
              <a:rPr lang="es-VE" sz="4000" b="1" dirty="0"/>
              <a:t>Partimos de entender que</a:t>
            </a:r>
          </a:p>
        </p:txBody>
      </p:sp>
      <p:sp>
        <p:nvSpPr>
          <p:cNvPr id="3" name="Marcador de contenido 2"/>
          <p:cNvSpPr>
            <a:spLocks noGrp="1"/>
          </p:cNvSpPr>
          <p:nvPr>
            <p:ph idx="1"/>
          </p:nvPr>
        </p:nvSpPr>
        <p:spPr>
          <a:xfrm>
            <a:off x="755905" y="1158240"/>
            <a:ext cx="11033759" cy="5402981"/>
          </a:xfrm>
        </p:spPr>
        <p:txBody>
          <a:bodyPr anchor="ctr">
            <a:normAutofit fontScale="92500" lnSpcReduction="10000"/>
          </a:bodyPr>
          <a:lstStyle/>
          <a:p>
            <a:pPr marL="0" indent="0">
              <a:buNone/>
            </a:pPr>
            <a:r>
              <a:rPr lang="es-VE" sz="2000" dirty="0"/>
              <a:t>1.- Somos  seres  que  se emocionan, se motivan, lloran o se entristecen. Si bien, hay una distancia  física, no tiene  por qué  haberla  emocionalmente ni psicológicamente. </a:t>
            </a:r>
          </a:p>
          <a:p>
            <a:pPr marL="0" indent="0">
              <a:buNone/>
            </a:pPr>
            <a:endParaRPr lang="es-VE" sz="2000" dirty="0"/>
          </a:p>
          <a:p>
            <a:pPr marL="0" indent="0">
              <a:buNone/>
            </a:pPr>
            <a:r>
              <a:rPr lang="es-VE" sz="2000" dirty="0"/>
              <a:t>2.- Debemos  asegurarnos de no  perder  aquello de ser  humano, lo  que  hace  que la  sociedad  funcione, que  entendamos  que no somos robots, que debemos contagiarnos  del cariño  y del respeto hacia  el otro.</a:t>
            </a:r>
          </a:p>
          <a:p>
            <a:pPr marL="0" indent="0">
              <a:buNone/>
            </a:pPr>
            <a:endParaRPr lang="es-VE" sz="2000" dirty="0"/>
          </a:p>
          <a:p>
            <a:pPr marL="0" indent="0">
              <a:buNone/>
            </a:pPr>
            <a:r>
              <a:rPr lang="es-VE" sz="2000" dirty="0"/>
              <a:t>Tenemos  que  luchar para que  cada vez más,   haya menos desvalidos  y capacitar  a los que  por  múltiples  razones  lo están. Se requiere aseguremos de   la  realización de aquellas  tareas  que  son prioritarias  para la subsistencia  humana .</a:t>
            </a:r>
          </a:p>
          <a:p>
            <a:pPr marL="0" indent="0">
              <a:buNone/>
            </a:pPr>
            <a:endParaRPr lang="es-VE" sz="2000" dirty="0"/>
          </a:p>
          <a:p>
            <a:pPr marL="0" indent="0">
              <a:buNone/>
            </a:pPr>
            <a:r>
              <a:rPr lang="es-VE" sz="2000" dirty="0"/>
              <a:t>El Coronavirus, sacó a los  estudiantes  del aula, pero  no del corazón de sus amigos  y docentes.  Nos confinó a todos  y lamentablemente  ni padres  ni docentes, salvo excepciones  estamos  en condiciones  de hacerle  frente a la  formación académica de nuestros  hijos.</a:t>
            </a:r>
          </a:p>
          <a:p>
            <a:pPr marL="0" indent="0">
              <a:buNone/>
            </a:pPr>
            <a:endParaRPr lang="es-VE" sz="2000" dirty="0"/>
          </a:p>
          <a:p>
            <a:pPr marL="0" indent="0">
              <a:buNone/>
            </a:pPr>
            <a:r>
              <a:rPr lang="es-VE" sz="2000" dirty="0"/>
              <a:t> Es  una época  donde    los avances de la tecnología   han influido en nuevas   teorías  psicológicas   que  de  alguna  manera  han conformado las llamadas  ciencias  cognitivas y las  cuales no podemos desdeñar en estos  momentos, donde se hace  necesario  generar  multiplicidad de formas  y metódicas  que  impliquen  enseñar /aprender. </a:t>
            </a:r>
          </a:p>
          <a:p>
            <a:pPr marL="0" indent="0">
              <a:buNone/>
            </a:pPr>
            <a:endParaRPr lang="es-VE" sz="1200" dirty="0"/>
          </a:p>
        </p:txBody>
      </p:sp>
      <p:sp>
        <p:nvSpPr>
          <p:cNvPr id="8" name="Rectángulo 7">
            <a:extLst>
              <a:ext uri="{FF2B5EF4-FFF2-40B4-BE49-F238E27FC236}">
                <a16:creationId xmlns:a16="http://schemas.microsoft.com/office/drawing/2014/main" xmlns="" id="{789EBC6E-2B0B-4BC9-8EAE-C0E460E50352}"/>
              </a:ext>
            </a:extLst>
          </p:cNvPr>
          <p:cNvSpPr/>
          <p:nvPr/>
        </p:nvSpPr>
        <p:spPr>
          <a:xfrm rot="16200000">
            <a:off x="3397638" y="-2499360"/>
            <a:ext cx="6272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229779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xmlns="" id="{1D7CF43F-EF28-4179-BE77-5CEBF52FB89A}"/>
              </a:ext>
            </a:extLst>
          </p:cNvPr>
          <p:cNvSpPr>
            <a:spLocks noGrp="1"/>
          </p:cNvSpPr>
          <p:nvPr>
            <p:ph type="title"/>
          </p:nvPr>
        </p:nvSpPr>
        <p:spPr>
          <a:xfrm>
            <a:off x="463296" y="288477"/>
            <a:ext cx="11582400" cy="838200"/>
          </a:xfrm>
        </p:spPr>
        <p:txBody>
          <a:bodyPr/>
          <a:lstStyle/>
          <a:p>
            <a:r>
              <a:rPr lang="es-VE" b="1" dirty="0"/>
              <a:t>Realidad  amerita </a:t>
            </a:r>
          </a:p>
        </p:txBody>
      </p:sp>
      <p:sp>
        <p:nvSpPr>
          <p:cNvPr id="3" name="Marcador de contenido 2"/>
          <p:cNvSpPr>
            <a:spLocks noGrp="1"/>
          </p:cNvSpPr>
          <p:nvPr>
            <p:ph idx="1"/>
          </p:nvPr>
        </p:nvSpPr>
        <p:spPr>
          <a:xfrm>
            <a:off x="646176" y="1389888"/>
            <a:ext cx="11216640" cy="4974336"/>
          </a:xfrm>
          <a:noFill/>
          <a:ln>
            <a:noFill/>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s-VE" sz="2000" dirty="0"/>
              <a:t>Veamos  algunas  respuestas de los docentes.</a:t>
            </a:r>
          </a:p>
          <a:p>
            <a:r>
              <a:rPr lang="es-VE" sz="2000" dirty="0"/>
              <a:t>Implementar programas de TV orientados a padres  y representantes  sobre  horas de estudio.</a:t>
            </a:r>
          </a:p>
          <a:p>
            <a:r>
              <a:rPr lang="es-VE" sz="2000" dirty="0"/>
              <a:t>Con  personal  capacitado  y para  aquellas  áreas  críticas: lengua  y matemáticas y en horas  determinadas  durante  el día.</a:t>
            </a:r>
          </a:p>
          <a:p>
            <a:r>
              <a:rPr lang="es-VE" sz="2000" dirty="0"/>
              <a:t>Crear  programas, videos  donde  el docente a través  de  una metódica  sencilla plantee  problemas    y formas  de resolverlos, e incite  a los niños a  hacerlo.</a:t>
            </a:r>
          </a:p>
          <a:p>
            <a:r>
              <a:rPr lang="es-VE" sz="2000" dirty="0"/>
              <a:t>Asumir  alternativas  a través  de los diversos  recursos  que ofrecen la tecnología  que permitan incorporar al niño a  diferentes  actividades , motivantes  y creativas .</a:t>
            </a:r>
          </a:p>
          <a:p>
            <a:r>
              <a:rPr lang="es-VE" sz="2000" dirty="0"/>
              <a:t>Fomentar   equipos de trabajo entre docentes  que  expongan sus posibles  alternativas  a través  de las plataformas  virtuales.</a:t>
            </a:r>
          </a:p>
          <a:p>
            <a:r>
              <a:rPr lang="es-VE" sz="2000" dirty="0"/>
              <a:t>Definir   equipos de expertos  que  a través  de las plataformas  virtuales   mantengan contacto con los docentes  durante determinados  horarios.</a:t>
            </a:r>
          </a:p>
          <a:p>
            <a:r>
              <a:rPr lang="es-VE" sz="2000" dirty="0"/>
              <a:t>Acercarnos al problema, al docente que él mismo nos ayude a buscar soluciones desde  el problema  que  está viviendo, y ello se convierte en una extraordinaria oportunidad  de ver la importancia del docente en tanto  su cercanía  con problemas  educativos y su posibilidad de intervenir  en su solución.</a:t>
            </a:r>
          </a:p>
          <a:p>
            <a:pPr>
              <a:buFont typeface="Wingdings" panose="05000000000000000000" pitchFamily="2" charset="2"/>
              <a:buChar char="Ø"/>
            </a:pPr>
            <a:endParaRPr lang="es-VE" sz="2000" dirty="0"/>
          </a:p>
        </p:txBody>
      </p:sp>
      <p:sp>
        <p:nvSpPr>
          <p:cNvPr id="7" name="Rectángulo 6">
            <a:extLst>
              <a:ext uri="{FF2B5EF4-FFF2-40B4-BE49-F238E27FC236}">
                <a16:creationId xmlns:a16="http://schemas.microsoft.com/office/drawing/2014/main" xmlns="" id="{8297F355-6DC0-4910-BB4E-2FADAA05AD2A}"/>
              </a:ext>
            </a:extLst>
          </p:cNvPr>
          <p:cNvSpPr/>
          <p:nvPr/>
        </p:nvSpPr>
        <p:spPr>
          <a:xfrm rot="16200000">
            <a:off x="3397638" y="-2499360"/>
            <a:ext cx="6272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799908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9600" y="1504857"/>
            <a:ext cx="11024616" cy="4859367"/>
          </a:xfrm>
          <a:noFill/>
          <a:ln>
            <a:noFill/>
          </a:ln>
        </p:spPr>
        <p:style>
          <a:lnRef idx="2">
            <a:schemeClr val="accent6">
              <a:shade val="50000"/>
            </a:schemeClr>
          </a:lnRef>
          <a:fillRef idx="1">
            <a:schemeClr val="accent6"/>
          </a:fillRef>
          <a:effectRef idx="0">
            <a:schemeClr val="accent6"/>
          </a:effectRef>
          <a:fontRef idx="minor">
            <a:schemeClr val="lt1"/>
          </a:fontRef>
        </p:style>
        <p:txBody>
          <a:bodyPr>
            <a:normAutofit fontScale="77500" lnSpcReduction="20000"/>
          </a:bodyPr>
          <a:lstStyle/>
          <a:p>
            <a:pPr lvl="0"/>
            <a:r>
              <a:rPr lang="es-VE" dirty="0">
                <a:solidFill>
                  <a:schemeClr val="tx1"/>
                </a:solidFill>
              </a:rPr>
              <a:t>Desarrollar  experiencias  desarrolladas  en otros países  que  ayuden y favorezcan la actividad  creadora.</a:t>
            </a:r>
          </a:p>
          <a:p>
            <a:pPr lvl="0"/>
            <a:r>
              <a:rPr lang="es-VE" dirty="0">
                <a:solidFill>
                  <a:schemeClr val="tx1"/>
                </a:solidFill>
              </a:rPr>
              <a:t>Promover  encuentros a    través  de las plataformas  donde los docentes  intercambien opiniones, no importando  la región del mundo donde se  encuentren.</a:t>
            </a:r>
          </a:p>
          <a:p>
            <a:pPr lvl="0"/>
            <a:r>
              <a:rPr lang="es-VE" dirty="0">
                <a:solidFill>
                  <a:schemeClr val="tx1"/>
                </a:solidFill>
              </a:rPr>
              <a:t>Dotar a los docentes  de una “cesta básica” de computadora, teléfono, impresora</a:t>
            </a:r>
          </a:p>
          <a:p>
            <a:pPr lvl="0"/>
            <a:r>
              <a:rPr lang="es-VE" dirty="0">
                <a:solidFill>
                  <a:schemeClr val="tx1"/>
                </a:solidFill>
              </a:rPr>
              <a:t>Desarrollar  programas  de ayuda  a los docentes    que les permita  manejarse  con cierta  fluidez  en las redes.</a:t>
            </a:r>
          </a:p>
          <a:p>
            <a:pPr lvl="0"/>
            <a:r>
              <a:rPr lang="es-VE" dirty="0">
                <a:solidFill>
                  <a:schemeClr val="tx1"/>
                </a:solidFill>
              </a:rPr>
              <a:t>Implementar  a través  del aprendizaje  en línea experiencias  que le permita al docente asumir  esta  tecnología  y no sentir  desconfianza  de sus resultados.</a:t>
            </a:r>
          </a:p>
          <a:p>
            <a:pPr lvl="0"/>
            <a:r>
              <a:rPr lang="es-VE" dirty="0">
                <a:solidFill>
                  <a:schemeClr val="tx1"/>
                </a:solidFill>
              </a:rPr>
              <a:t>Desarrollar  programas y   profundizar  sobre aprender  en línea</a:t>
            </a:r>
          </a:p>
          <a:p>
            <a:pPr lvl="0"/>
            <a:r>
              <a:rPr lang="es-VE" dirty="0">
                <a:solidFill>
                  <a:schemeClr val="tx1"/>
                </a:solidFill>
              </a:rPr>
              <a:t>Evitar  la improvisación.</a:t>
            </a:r>
          </a:p>
          <a:p>
            <a:r>
              <a:rPr lang="es-VE" dirty="0">
                <a:solidFill>
                  <a:schemeClr val="tx1"/>
                </a:solidFill>
              </a:rPr>
              <a:t>La nueva  era obliga  a  pensar  en una nueva  dimensión del acto de  enseñar  y aprender donde  los valores, la ética, la honestidad, la  estética, la  revalorización social, la  comunicación entre  los  hombres,  son fundamentales.  Entendemos  que es  un proceso complejo, no podemos seguir  en la docencia  pensando  únicamente en el salón de clase presencial. Ya  el salón es  el universo.</a:t>
            </a:r>
          </a:p>
        </p:txBody>
      </p:sp>
      <p:sp>
        <p:nvSpPr>
          <p:cNvPr id="6" name="Título 1">
            <a:extLst>
              <a:ext uri="{FF2B5EF4-FFF2-40B4-BE49-F238E27FC236}">
                <a16:creationId xmlns:a16="http://schemas.microsoft.com/office/drawing/2014/main" xmlns="" id="{F63F3CA4-105A-45B7-ADED-EBBF162F57EE}"/>
              </a:ext>
            </a:extLst>
          </p:cNvPr>
          <p:cNvSpPr>
            <a:spLocks noGrp="1"/>
          </p:cNvSpPr>
          <p:nvPr>
            <p:ph type="title"/>
          </p:nvPr>
        </p:nvSpPr>
        <p:spPr>
          <a:xfrm>
            <a:off x="463296" y="288477"/>
            <a:ext cx="11582400" cy="838200"/>
          </a:xfrm>
        </p:spPr>
        <p:txBody>
          <a:bodyPr/>
          <a:lstStyle/>
          <a:p>
            <a:r>
              <a:rPr lang="es-VE" b="1" dirty="0"/>
              <a:t>Realidad  amerita </a:t>
            </a:r>
          </a:p>
        </p:txBody>
      </p:sp>
      <p:sp>
        <p:nvSpPr>
          <p:cNvPr id="7" name="Rectángulo 6">
            <a:extLst>
              <a:ext uri="{FF2B5EF4-FFF2-40B4-BE49-F238E27FC236}">
                <a16:creationId xmlns:a16="http://schemas.microsoft.com/office/drawing/2014/main" xmlns="" id="{46C871D2-B238-46A5-BF12-D73A7A6FA8CA}"/>
              </a:ext>
            </a:extLst>
          </p:cNvPr>
          <p:cNvSpPr/>
          <p:nvPr/>
        </p:nvSpPr>
        <p:spPr>
          <a:xfrm rot="16200000">
            <a:off x="3397638" y="-2499360"/>
            <a:ext cx="6272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1039462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normAutofit/>
          </a:bodyPr>
          <a:lstStyle/>
          <a:p>
            <a:r>
              <a:rPr lang="es-VE" sz="4000" b="1" dirty="0">
                <a:solidFill>
                  <a:schemeClr val="bg1"/>
                </a:solidFill>
              </a:rPr>
              <a:t>Ejemplo práctico  y  real de  </a:t>
            </a:r>
            <a:r>
              <a:rPr lang="es-VE" sz="4000" b="1" dirty="0" err="1">
                <a:solidFill>
                  <a:schemeClr val="bg1"/>
                </a:solidFill>
              </a:rPr>
              <a:t>encuestra</a:t>
            </a:r>
            <a:r>
              <a:rPr lang="es-VE" sz="4000" b="1" dirty="0">
                <a:solidFill>
                  <a:schemeClr val="bg1"/>
                </a:solidFill>
              </a:rPr>
              <a:t> propuesta </a:t>
            </a:r>
          </a:p>
        </p:txBody>
      </p:sp>
      <p:sp>
        <p:nvSpPr>
          <p:cNvPr id="3" name="Marcador de contenido 2"/>
          <p:cNvSpPr>
            <a:spLocks noGrp="1"/>
          </p:cNvSpPr>
          <p:nvPr>
            <p:ph idx="1"/>
          </p:nvPr>
        </p:nvSpPr>
        <p:spPr>
          <a:xfrm>
            <a:off x="838200" y="1825625"/>
            <a:ext cx="6281928" cy="4351338"/>
          </a:xfrm>
        </p:spPr>
        <p:txBody>
          <a:bodyPr>
            <a:normAutofit lnSpcReduction="10000"/>
          </a:bodyPr>
          <a:lstStyle/>
          <a:p>
            <a:r>
              <a:rPr lang="es-VE" dirty="0">
                <a:solidFill>
                  <a:schemeClr val="tx1"/>
                </a:solidFill>
              </a:rPr>
              <a:t>Aprender  Inglés con canciones, programa  desarrollado por  El Profesor José  Rodríguez Melgarejo.</a:t>
            </a:r>
          </a:p>
          <a:p>
            <a:endParaRPr lang="es-VE" dirty="0">
              <a:solidFill>
                <a:schemeClr val="tx1"/>
              </a:solidFill>
            </a:endParaRPr>
          </a:p>
          <a:p>
            <a:r>
              <a:rPr lang="es-VE" dirty="0">
                <a:solidFill>
                  <a:schemeClr val="tx1"/>
                </a:solidFill>
              </a:rPr>
              <a:t>Más de 90.000 cursantes (casi todos los continentes)  y  4  millones  de visualizaciones  del programa</a:t>
            </a:r>
          </a:p>
          <a:p>
            <a:endParaRPr lang="es-VE" dirty="0">
              <a:solidFill>
                <a:schemeClr val="tx1"/>
              </a:solidFill>
            </a:endParaRPr>
          </a:p>
          <a:p>
            <a:r>
              <a:rPr lang="es-VE" dirty="0"/>
              <a:t>NOTA: ESTE EJEMPLO ES MÉRITO DEL PROFESOR  J. Rodríguez Melgarejo</a:t>
            </a:r>
          </a:p>
        </p:txBody>
      </p:sp>
      <p:pic>
        <p:nvPicPr>
          <p:cNvPr id="4" name="Imagen 3" descr="C:\Users\IDALIA\Downloads\WhatsApp Image 2020-10-20 at 12.07.28 PM(1).jpeg"/>
          <p:cNvPicPr/>
          <p:nvPr/>
        </p:nvPicPr>
        <p:blipFill>
          <a:blip r:embed="rId2">
            <a:extLst>
              <a:ext uri="{28A0092B-C50C-407E-A947-70E740481C1C}">
                <a14:useLocalDpi xmlns:a14="http://schemas.microsoft.com/office/drawing/2010/main" val="0"/>
              </a:ext>
            </a:extLst>
          </a:blip>
          <a:srcRect/>
          <a:stretch>
            <a:fillRect/>
          </a:stretch>
        </p:blipFill>
        <p:spPr bwMode="auto">
          <a:xfrm>
            <a:off x="8412480" y="1946053"/>
            <a:ext cx="2660015" cy="2094865"/>
          </a:xfrm>
          <a:prstGeom prst="rect">
            <a:avLst/>
          </a:prstGeom>
          <a:noFill/>
          <a:ln>
            <a:noFill/>
          </a:ln>
        </p:spPr>
      </p:pic>
    </p:spTree>
    <p:extLst>
      <p:ext uri="{BB962C8B-B14F-4D97-AF65-F5344CB8AC3E}">
        <p14:creationId xmlns:p14="http://schemas.microsoft.com/office/powerpoint/2010/main" val="37126806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normAutofit fontScale="90000"/>
          </a:bodyPr>
          <a:lstStyle/>
          <a:p>
            <a:r>
              <a:rPr lang="es-VE" b="1" dirty="0">
                <a:solidFill>
                  <a:schemeClr val="bg1"/>
                </a:solidFill>
              </a:rPr>
              <a:t>EJEMPLO: TRABAJO DEL PROFESOR  José Rodríguez</a:t>
            </a:r>
            <a:br>
              <a:rPr lang="es-VE" b="1" dirty="0">
                <a:solidFill>
                  <a:schemeClr val="bg1"/>
                </a:solidFill>
              </a:rPr>
            </a:br>
            <a:r>
              <a:rPr lang="es-VE" b="1" dirty="0">
                <a:solidFill>
                  <a:schemeClr val="bg1"/>
                </a:solidFill>
              </a:rPr>
              <a:t>Aprender  inglés  con canciones</a:t>
            </a:r>
          </a:p>
        </p:txBody>
      </p:sp>
      <p:sp>
        <p:nvSpPr>
          <p:cNvPr id="3" name="Marcador de contenido 2"/>
          <p:cNvSpPr>
            <a:spLocks noGrp="1"/>
          </p:cNvSpPr>
          <p:nvPr>
            <p:ph idx="1"/>
          </p:nvPr>
        </p:nvSpPr>
        <p:spPr/>
        <p:txBody>
          <a:bodyPr>
            <a:normAutofit/>
          </a:bodyPr>
          <a:lstStyle/>
          <a:p>
            <a:endParaRPr lang="es-VE" dirty="0"/>
          </a:p>
          <a:p>
            <a:r>
              <a:rPr lang="es-VE" dirty="0"/>
              <a:t>Este  título  nos obliga  a precisar  que  en su </a:t>
            </a:r>
            <a:r>
              <a:rPr lang="es-VE" dirty="0" err="1"/>
              <a:t>Ebook</a:t>
            </a:r>
            <a:r>
              <a:rPr lang="es-VE" dirty="0"/>
              <a:t> (http//bit.ly/EBOOKGRATUITOJOSERODRIGUEZMELGAREJO) puede  ampliarse   la  concepción que  maneja dicho docente del aprender  y del enseñar. Rodríguez (2019) esboza su idea,</a:t>
            </a:r>
          </a:p>
          <a:p>
            <a:endParaRPr lang="es-VE" dirty="0"/>
          </a:p>
        </p:txBody>
      </p:sp>
    </p:spTree>
    <p:extLst>
      <p:ext uri="{BB962C8B-B14F-4D97-AF65-F5344CB8AC3E}">
        <p14:creationId xmlns:p14="http://schemas.microsoft.com/office/powerpoint/2010/main" val="3152235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Metódica  de JRM </a:t>
            </a:r>
          </a:p>
        </p:txBody>
      </p:sp>
      <p:sp>
        <p:nvSpPr>
          <p:cNvPr id="3" name="Marcador de contenido 2"/>
          <p:cNvSpPr>
            <a:spLocks noGrp="1"/>
          </p:cNvSpPr>
          <p:nvPr>
            <p:ph idx="1"/>
          </p:nvPr>
        </p:nvSpPr>
        <p:spPr/>
        <p:txBody>
          <a:bodyPr>
            <a:normAutofit/>
          </a:bodyPr>
          <a:lstStyle/>
          <a:p>
            <a:r>
              <a:rPr lang="es-VE" dirty="0"/>
              <a:t>Entender que  trato con un ser humano, que  no es un recipiente  que debo llenar</a:t>
            </a:r>
          </a:p>
          <a:p>
            <a:r>
              <a:rPr lang="es-VE" dirty="0"/>
              <a:t>Imaginar  al otro, sentir su cercanía. Chatear y conversar con el otro, hablar con él,  sentir que estamos  cerca  y emocionarse. Comprender   la  importancia  de comunicarse  con el otro, lo significativo de la  interacción, la cercanía con el otro.</a:t>
            </a:r>
          </a:p>
          <a:p>
            <a:r>
              <a:rPr lang="es-VE" dirty="0"/>
              <a:t>He  aprendido  que  no estoy solo, que detrás  de la  cámara  hay  otras personas, y es necesario saber lo trascendental de lo que decimos, su  efecto,  el </a:t>
            </a:r>
            <a:r>
              <a:rPr lang="es-VE" i="1" dirty="0" err="1"/>
              <a:t>feeling</a:t>
            </a:r>
            <a:r>
              <a:rPr lang="es-VE" dirty="0"/>
              <a:t>  que  causa  en nuestra mente. </a:t>
            </a:r>
          </a:p>
          <a:p>
            <a:endParaRPr lang="es-VE" dirty="0"/>
          </a:p>
        </p:txBody>
      </p:sp>
    </p:spTree>
    <p:extLst>
      <p:ext uri="{BB962C8B-B14F-4D97-AF65-F5344CB8AC3E}">
        <p14:creationId xmlns:p14="http://schemas.microsoft.com/office/powerpoint/2010/main" val="32575882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Metódica  de JRM </a:t>
            </a:r>
          </a:p>
        </p:txBody>
      </p:sp>
      <p:sp>
        <p:nvSpPr>
          <p:cNvPr id="3" name="Marcador de contenido 2"/>
          <p:cNvSpPr>
            <a:spLocks noGrp="1"/>
          </p:cNvSpPr>
          <p:nvPr>
            <p:ph idx="1"/>
          </p:nvPr>
        </p:nvSpPr>
        <p:spPr/>
        <p:txBody>
          <a:bodyPr/>
          <a:lstStyle/>
          <a:p>
            <a:r>
              <a:rPr lang="es-VE" dirty="0"/>
              <a:t>Para  mí  el hombre  tiene  necesidades  esenciales, como comer, vivir, tener  abrigo, seguridad  familiar,  cariño. El idioma  es un lenguaje   que  se aprende, </a:t>
            </a:r>
            <a:r>
              <a:rPr lang="es-VE" b="1" dirty="0"/>
              <a:t>mejor  se adquiere,</a:t>
            </a:r>
            <a:r>
              <a:rPr lang="es-VE" dirty="0"/>
              <a:t> se apega, para  mi … una  cosa  muy  importante es la  comunicación, un niño analfabeto, que  no sabe  leer, ni escribir, sabe  expresarse, rogar  y darle  gracias  a su madre; y  lo más  esencial de la  vida comunicarse,  para lo cual no necesita  gramática.</a:t>
            </a:r>
          </a:p>
        </p:txBody>
      </p:sp>
    </p:spTree>
    <p:extLst>
      <p:ext uri="{BB962C8B-B14F-4D97-AF65-F5344CB8AC3E}">
        <p14:creationId xmlns:p14="http://schemas.microsoft.com/office/powerpoint/2010/main" val="2339621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Filosofía  de </a:t>
            </a:r>
            <a:r>
              <a:rPr lang="es-VE" b="1" dirty="0" err="1">
                <a:solidFill>
                  <a:schemeClr val="bg1"/>
                </a:solidFill>
              </a:rPr>
              <a:t>JRm</a:t>
            </a:r>
            <a:endParaRPr lang="es-VE" b="1" dirty="0">
              <a:solidFill>
                <a:schemeClr val="bg1"/>
              </a:solidFill>
            </a:endParaRPr>
          </a:p>
        </p:txBody>
      </p:sp>
      <p:sp>
        <p:nvSpPr>
          <p:cNvPr id="3" name="Marcador de contenido 2"/>
          <p:cNvSpPr>
            <a:spLocks noGrp="1"/>
          </p:cNvSpPr>
          <p:nvPr>
            <p:ph idx="1"/>
          </p:nvPr>
        </p:nvSpPr>
        <p:spPr>
          <a:xfrm>
            <a:off x="838200" y="1825625"/>
            <a:ext cx="10744200" cy="4667250"/>
          </a:xfrm>
        </p:spPr>
        <p:txBody>
          <a:bodyPr>
            <a:noAutofit/>
          </a:bodyPr>
          <a:lstStyle/>
          <a:p>
            <a:r>
              <a:rPr lang="es-VE" sz="2000" dirty="0"/>
              <a:t>Conectar los 5 sentidos.  : la vista, el oído, el palpar, el olfato y el sabor.</a:t>
            </a:r>
          </a:p>
          <a:p>
            <a:r>
              <a:rPr lang="es-VE" sz="2000" dirty="0"/>
              <a:t>En mi caso aprender  Inglés  con canciones.</a:t>
            </a:r>
          </a:p>
          <a:p>
            <a:r>
              <a:rPr lang="es-VE" sz="2000" dirty="0"/>
              <a:t>Conectar emocionalmente con una o varias experiencias,  los cinco sentidos son una llave poderosa para aprender  de forma divertida y muy efectiva.</a:t>
            </a:r>
          </a:p>
          <a:p>
            <a:r>
              <a:rPr lang="es-VE" sz="2000" dirty="0"/>
              <a:t>Una melodía o un sonido pueden hacer que en nuestro cerebro se despegue un excitante fuego artificial de recuerdos, sensaciones, emociones  y más de una vez nos sorprendemos que sabemos las letras de canciones que hacia tan largo tiempo que no oíamos o cantábamos. Animar  al alumno.</a:t>
            </a:r>
          </a:p>
          <a:p>
            <a:r>
              <a:rPr lang="es-VE" sz="2000" dirty="0"/>
              <a:t>La curiosidad impulsa a descubrir el qué, el cómo y más según vamos creciendo. Sin que nadie nos explique con palabras aprendemos a clasificar lo que vemos, oímos, olemos, gustamos y palpamos.</a:t>
            </a:r>
          </a:p>
          <a:p>
            <a:r>
              <a:rPr lang="es-VE" sz="2000" dirty="0"/>
              <a:t> Poco a poco nuestro cerebro comienza a clasificar las experiencias sensoriales. Los nombres vienen mucho más tarde.</a:t>
            </a:r>
          </a:p>
          <a:p>
            <a:r>
              <a:rPr lang="es-VE" sz="2000" dirty="0"/>
              <a:t> Aprendemos por nosotros mismos a mover nuestro cuerpo, los dedos, las manos, los brazos, los pies y las piernas y cuándo podemos somos imparables queriendo levantarnos, mantenernos en pie y lanzándonos ilusionados para dar nuestros primeros pasos.</a:t>
            </a:r>
          </a:p>
          <a:p>
            <a:pPr marL="0" indent="0">
              <a:buNone/>
            </a:pPr>
            <a:endParaRPr lang="es-VE" sz="2000" dirty="0"/>
          </a:p>
          <a:p>
            <a:endParaRPr lang="es-VE" sz="2000" dirty="0"/>
          </a:p>
        </p:txBody>
      </p:sp>
    </p:spTree>
    <p:extLst>
      <p:ext uri="{BB962C8B-B14F-4D97-AF65-F5344CB8AC3E}">
        <p14:creationId xmlns:p14="http://schemas.microsoft.com/office/powerpoint/2010/main" val="1834586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8C856F2-337E-452C-86B9-C5CA51A58677}"/>
              </a:ext>
            </a:extLst>
          </p:cNvPr>
          <p:cNvPicPr>
            <a:picLocks noChangeAspect="1"/>
          </p:cNvPicPr>
          <p:nvPr/>
        </p:nvPicPr>
        <p:blipFill>
          <a:blip r:embed="rId2"/>
          <a:stretch>
            <a:fillRect/>
          </a:stretch>
        </p:blipFill>
        <p:spPr>
          <a:xfrm>
            <a:off x="-359323" y="1914144"/>
            <a:ext cx="6894743" cy="4780061"/>
          </a:xfrm>
          <a:prstGeom prst="rect">
            <a:avLst/>
          </a:prstGeom>
        </p:spPr>
      </p:pic>
      <p:sp>
        <p:nvSpPr>
          <p:cNvPr id="2" name="Título 1"/>
          <p:cNvSpPr>
            <a:spLocks noGrp="1"/>
          </p:cNvSpPr>
          <p:nvPr>
            <p:ph type="title"/>
          </p:nvPr>
        </p:nvSpPr>
        <p:spPr>
          <a:xfrm>
            <a:off x="605198" y="-493859"/>
            <a:ext cx="3725817" cy="4480726"/>
          </a:xfrm>
        </p:spPr>
        <p:txBody>
          <a:bodyPr>
            <a:normAutofit/>
          </a:bodyPr>
          <a:lstStyle/>
          <a:p>
            <a:pPr algn="r"/>
            <a:r>
              <a:rPr lang="es-VE" sz="5400" b="1" dirty="0"/>
              <a:t>OBJETIVOS</a:t>
            </a:r>
          </a:p>
        </p:txBody>
      </p:sp>
      <p:sp>
        <p:nvSpPr>
          <p:cNvPr id="3" name="Marcador de contenido 2"/>
          <p:cNvSpPr>
            <a:spLocks noGrp="1"/>
          </p:cNvSpPr>
          <p:nvPr>
            <p:ph idx="1"/>
          </p:nvPr>
        </p:nvSpPr>
        <p:spPr>
          <a:xfrm>
            <a:off x="6535420" y="1543861"/>
            <a:ext cx="4702848" cy="3560260"/>
          </a:xfrm>
        </p:spPr>
        <p:txBody>
          <a:bodyPr anchor="ctr">
            <a:normAutofit/>
          </a:bodyPr>
          <a:lstStyle/>
          <a:p>
            <a:r>
              <a:rPr lang="es-VE" sz="2400" dirty="0"/>
              <a:t>Generar la  discusión en torno a la necesidad  de  formar  hoy ciudadanos  felices, empáticos, creativos, críticos, colaboradores   y compasivos, con  disciplina  en el pensar  y fortalecidos en   su creatividad  y consciencia  ecológica del mundo  donde  viven. </a:t>
            </a:r>
          </a:p>
        </p:txBody>
      </p:sp>
      <p:sp>
        <p:nvSpPr>
          <p:cNvPr id="13" name="Triángulo isósceles 12">
            <a:extLst>
              <a:ext uri="{FF2B5EF4-FFF2-40B4-BE49-F238E27FC236}">
                <a16:creationId xmlns:a16="http://schemas.microsoft.com/office/drawing/2014/main" xmlns="" id="{511F4073-4405-4B38-94CC-EBFFA39DD7C7}"/>
              </a:ext>
            </a:extLst>
          </p:cNvPr>
          <p:cNvSpPr/>
          <p:nvPr/>
        </p:nvSpPr>
        <p:spPr>
          <a:xfrm>
            <a:off x="8576721" y="3323991"/>
            <a:ext cx="3291840" cy="3212275"/>
          </a:xfrm>
          <a:custGeom>
            <a:avLst/>
            <a:gdLst>
              <a:gd name="connsiteX0" fmla="*/ 0 w 3291840"/>
              <a:gd name="connsiteY0" fmla="*/ 3200400 h 3200400"/>
              <a:gd name="connsiteX1" fmla="*/ 1645920 w 3291840"/>
              <a:gd name="connsiteY1" fmla="*/ 0 h 3200400"/>
              <a:gd name="connsiteX2" fmla="*/ 3291840 w 3291840"/>
              <a:gd name="connsiteY2" fmla="*/ 3200400 h 3200400"/>
              <a:gd name="connsiteX3" fmla="*/ 0 w 3291840"/>
              <a:gd name="connsiteY3" fmla="*/ 3200400 h 3200400"/>
              <a:gd name="connsiteX0" fmla="*/ 0 w 3291840"/>
              <a:gd name="connsiteY0" fmla="*/ 3212275 h 3212275"/>
              <a:gd name="connsiteX1" fmla="*/ 3272839 w 3291840"/>
              <a:gd name="connsiteY1" fmla="*/ 0 h 3212275"/>
              <a:gd name="connsiteX2" fmla="*/ 3291840 w 3291840"/>
              <a:gd name="connsiteY2" fmla="*/ 3212275 h 3212275"/>
              <a:gd name="connsiteX3" fmla="*/ 0 w 3291840"/>
              <a:gd name="connsiteY3" fmla="*/ 3212275 h 3212275"/>
            </a:gdLst>
            <a:ahLst/>
            <a:cxnLst>
              <a:cxn ang="0">
                <a:pos x="connsiteX0" y="connsiteY0"/>
              </a:cxn>
              <a:cxn ang="0">
                <a:pos x="connsiteX1" y="connsiteY1"/>
              </a:cxn>
              <a:cxn ang="0">
                <a:pos x="connsiteX2" y="connsiteY2"/>
              </a:cxn>
              <a:cxn ang="0">
                <a:pos x="connsiteX3" y="connsiteY3"/>
              </a:cxn>
            </a:cxnLst>
            <a:rect l="l" t="t" r="r" b="b"/>
            <a:pathLst>
              <a:path w="3291840" h="3212275">
                <a:moveTo>
                  <a:pt x="0" y="3212275"/>
                </a:moveTo>
                <a:lnTo>
                  <a:pt x="3272839" y="0"/>
                </a:lnTo>
                <a:lnTo>
                  <a:pt x="3291840" y="3212275"/>
                </a:lnTo>
                <a:lnTo>
                  <a:pt x="0" y="321227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506081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Metódica  de JRM </a:t>
            </a:r>
          </a:p>
        </p:txBody>
      </p:sp>
      <p:sp>
        <p:nvSpPr>
          <p:cNvPr id="3" name="Marcador de contenido 2"/>
          <p:cNvSpPr>
            <a:spLocks noGrp="1"/>
          </p:cNvSpPr>
          <p:nvPr>
            <p:ph idx="1"/>
          </p:nvPr>
        </p:nvSpPr>
        <p:spPr/>
        <p:txBody>
          <a:bodyPr>
            <a:normAutofit/>
          </a:bodyPr>
          <a:lstStyle/>
          <a:p>
            <a:r>
              <a:rPr lang="es-VE" dirty="0"/>
              <a:t>Como docente  me salgo de la  rutina,  yo también soy músico, </a:t>
            </a:r>
            <a:r>
              <a:rPr lang="es-VE" i="1" dirty="0" err="1"/>
              <a:t>entertainent</a:t>
            </a:r>
            <a:r>
              <a:rPr lang="es-VE" dirty="0"/>
              <a:t>, pienso que  el alumno  debe  reflejar  con la enseñanza  imágenes  mentales. </a:t>
            </a:r>
          </a:p>
          <a:p>
            <a:r>
              <a:rPr lang="es-VE" dirty="0"/>
              <a:t> Componer canciones  con lo que nos rodea (objetos, colores, vivencias  diarias, costumbres )  observando la  didáctica para  ello. El docente es un comunicador. Un mentor. </a:t>
            </a:r>
          </a:p>
          <a:p>
            <a:r>
              <a:rPr lang="es-VE" dirty="0"/>
              <a:t>“Lo que  Dios  me  ha  dado  tengo responsabilidad  de compartirlo” ha  sido un lema de mi  vida.</a:t>
            </a:r>
          </a:p>
        </p:txBody>
      </p:sp>
    </p:spTree>
    <p:extLst>
      <p:ext uri="{BB962C8B-B14F-4D97-AF65-F5344CB8AC3E}">
        <p14:creationId xmlns:p14="http://schemas.microsoft.com/office/powerpoint/2010/main" val="37162282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Metódica  de JRM </a:t>
            </a:r>
          </a:p>
        </p:txBody>
      </p:sp>
      <p:sp>
        <p:nvSpPr>
          <p:cNvPr id="3" name="Marcador de contenido 2"/>
          <p:cNvSpPr>
            <a:spLocks noGrp="1"/>
          </p:cNvSpPr>
          <p:nvPr>
            <p:ph idx="1"/>
          </p:nvPr>
        </p:nvSpPr>
        <p:spPr>
          <a:xfrm>
            <a:off x="890016" y="1690688"/>
            <a:ext cx="10802112" cy="4941760"/>
          </a:xfrm>
        </p:spPr>
        <p:txBody>
          <a:bodyPr>
            <a:normAutofit fontScale="85000" lnSpcReduction="20000"/>
          </a:bodyPr>
          <a:lstStyle/>
          <a:p>
            <a:r>
              <a:rPr lang="es-VE" sz="1500" dirty="0"/>
              <a:t>.- El saludo inicial, la  emotividad  y cariño que pongo  al abrir la clases que  no me hace  suponer  distante y  no  me aprecio como un docente  obligado, ni fatigado.</a:t>
            </a:r>
          </a:p>
          <a:p>
            <a:r>
              <a:rPr lang="es-VE" sz="1500" dirty="0"/>
              <a:t>.3.- Entusiasmo   como  si  tuviera  en contacto personal con la  audiencia.</a:t>
            </a:r>
          </a:p>
          <a:p>
            <a:r>
              <a:rPr lang="es-VE" sz="1500" dirty="0"/>
              <a:t>4.- Miro  a  la cámara   y el que está  del otro lado  tiene la  sensación de que  le  estoy hablando personalmente.</a:t>
            </a:r>
          </a:p>
          <a:p>
            <a:pPr marL="0" indent="0">
              <a:buNone/>
            </a:pPr>
            <a:r>
              <a:rPr lang="es-VE" sz="1500" dirty="0"/>
              <a:t>           5. Trato  respetuoso, amable, próximo (enamoro al vidente y lo engancho  con alegría  en el trabajo)</a:t>
            </a:r>
          </a:p>
          <a:p>
            <a:r>
              <a:rPr lang="es-VE" sz="1500" dirty="0"/>
              <a:t>6 .Motivo (Once  </a:t>
            </a:r>
            <a:r>
              <a:rPr lang="es-VE" sz="1500" dirty="0" err="1"/>
              <a:t>again</a:t>
            </a:r>
            <a:r>
              <a:rPr lang="es-VE" sz="1500" dirty="0"/>
              <a:t>,  </a:t>
            </a:r>
            <a:r>
              <a:rPr lang="es-VE" sz="1500" dirty="0" err="1"/>
              <a:t>dank</a:t>
            </a:r>
            <a:r>
              <a:rPr lang="es-VE" sz="1500" dirty="0"/>
              <a:t> e </a:t>
            </a:r>
            <a:r>
              <a:rPr lang="es-VE" sz="1500" dirty="0" err="1"/>
              <a:t>serh</a:t>
            </a:r>
            <a:r>
              <a:rPr lang="es-VE" sz="1500" dirty="0"/>
              <a:t>,   a ver, repite, tú puedes   y deja  el espacio de tiempo para  que  el otro  pronuncie   y repita)</a:t>
            </a:r>
          </a:p>
          <a:p>
            <a:r>
              <a:rPr lang="es-VE" sz="1500" dirty="0"/>
              <a:t>7. Hace  de la clase  algo familiar (toma  té  en medio de ella, formula  algún aspecto  interesante  sobre  la  música)</a:t>
            </a:r>
          </a:p>
          <a:p>
            <a:r>
              <a:rPr lang="es-VE" sz="1500" dirty="0"/>
              <a:t>8. Repito  la  oración (</a:t>
            </a:r>
            <a:r>
              <a:rPr lang="es-VE" sz="1500" dirty="0" err="1"/>
              <a:t>sentece</a:t>
            </a:r>
            <a:r>
              <a:rPr lang="es-VE" sz="1500" dirty="0"/>
              <a:t>) despacio, uso la capacidad  oral, gestos, articulación  bucal  para que el otro  entienda, aclara  la   traducción, incita a buscar   traductores, diccionarios.</a:t>
            </a:r>
          </a:p>
          <a:p>
            <a:r>
              <a:rPr lang="es-VE" sz="1500" dirty="0"/>
              <a:t>9 Incito a pensar  en  el otro  idioma. Respondo   al chateo, oportunamente, saludo a  alguno de los participantes. Pido  disculpas.</a:t>
            </a:r>
          </a:p>
          <a:p>
            <a:r>
              <a:rPr lang="es-VE" sz="1500" dirty="0"/>
              <a:t>SE  ADVIERTE:</a:t>
            </a:r>
          </a:p>
          <a:p>
            <a:r>
              <a:rPr lang="es-VE" sz="1500" dirty="0"/>
              <a:t>10  Un ser humano, no a un robot, ni una clase prefabricada, lo que  no implica  que  no haya  sido planificada, organizada   entre otras  cosas).</a:t>
            </a:r>
          </a:p>
          <a:p>
            <a:r>
              <a:rPr lang="es-VE" sz="1500" dirty="0"/>
              <a:t>11- Con una  excelente  dicción tanto en castellano  como en el idioma  que  enseña anima a los  participantes.</a:t>
            </a:r>
          </a:p>
          <a:p>
            <a:r>
              <a:rPr lang="es-VE" sz="1500" dirty="0"/>
              <a:t>12. No se limita  a canciones  europeas si no que  inclusive,  invita a   la posibilidad  de canciones  de otros  continentes.</a:t>
            </a:r>
          </a:p>
          <a:p>
            <a:r>
              <a:rPr lang="es-VE" sz="1500" dirty="0"/>
              <a:t>13. Genera  el cierre de clase,   incita a la nueva clase,  mantiene  el contacto a través de  notificaciones. </a:t>
            </a:r>
          </a:p>
          <a:p>
            <a:r>
              <a:rPr lang="es-VE" sz="1500" dirty="0"/>
              <a:t>14. Usa  las  ayudas  audiovisuales  pertinentes, dividiendo la pantalla.</a:t>
            </a:r>
          </a:p>
          <a:p>
            <a:r>
              <a:rPr lang="es-VE" sz="1500" dirty="0"/>
              <a:t>15. Cierra  cantando  toda  la canción.</a:t>
            </a:r>
          </a:p>
          <a:p>
            <a:r>
              <a:rPr lang="es-VE" sz="1500" dirty="0"/>
              <a:t>16.  Se despide cariñosamente como si fuese  a salir  de un salón de clase  o   meeting. Es  el artista  al terminar  la función. </a:t>
            </a:r>
          </a:p>
          <a:p>
            <a:r>
              <a:rPr lang="es-VE" sz="1500" dirty="0"/>
              <a:t>17. Deja  el deseo de  decir  OTRA VEZ, OTRA  VEZ…</a:t>
            </a:r>
          </a:p>
          <a:p>
            <a:endParaRPr lang="es-VE" sz="1200" dirty="0"/>
          </a:p>
        </p:txBody>
      </p:sp>
    </p:spTree>
    <p:extLst>
      <p:ext uri="{BB962C8B-B14F-4D97-AF65-F5344CB8AC3E}">
        <p14:creationId xmlns:p14="http://schemas.microsoft.com/office/powerpoint/2010/main" val="12316783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Los participantes </a:t>
            </a:r>
          </a:p>
        </p:txBody>
      </p:sp>
      <p:sp>
        <p:nvSpPr>
          <p:cNvPr id="3" name="Marcador de contenido 2"/>
          <p:cNvSpPr>
            <a:spLocks noGrp="1"/>
          </p:cNvSpPr>
          <p:nvPr>
            <p:ph idx="1"/>
          </p:nvPr>
        </p:nvSpPr>
        <p:spPr/>
        <p:txBody>
          <a:bodyPr/>
          <a:lstStyle/>
          <a:p>
            <a:pPr marL="0" indent="0">
              <a:buNone/>
            </a:pPr>
            <a:endParaRPr lang="es-VE" dirty="0"/>
          </a:p>
          <a:p>
            <a:r>
              <a:rPr lang="es-VE" dirty="0"/>
              <a:t>José Rodríguez toca y canta hasta llegar al corazón de sus oyentes de una manera elegante y sutil. Se orienta con atención en el estado de ánimo de su audiencia y puede adaptarse espontáneamente a los deseos de los anfitriones. Da a cada celebración, a cada fiesta, a cada ocasión el escenario adecuado para una reunión, y lo hace con entusiasmo.</a:t>
            </a:r>
          </a:p>
          <a:p>
            <a:endParaRPr lang="es-VE" dirty="0"/>
          </a:p>
        </p:txBody>
      </p:sp>
    </p:spTree>
    <p:extLst>
      <p:ext uri="{BB962C8B-B14F-4D97-AF65-F5344CB8AC3E}">
        <p14:creationId xmlns:p14="http://schemas.microsoft.com/office/powerpoint/2010/main" val="29175912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Conclusiones </a:t>
            </a:r>
          </a:p>
        </p:txBody>
      </p:sp>
      <p:sp>
        <p:nvSpPr>
          <p:cNvPr id="3" name="Marcador de contenido 2"/>
          <p:cNvSpPr>
            <a:spLocks noGrp="1"/>
          </p:cNvSpPr>
          <p:nvPr>
            <p:ph idx="1"/>
          </p:nvPr>
        </p:nvSpPr>
        <p:spPr>
          <a:xfrm>
            <a:off x="838200" y="1825625"/>
            <a:ext cx="6050280" cy="4351338"/>
          </a:xfrm>
        </p:spPr>
        <p:txBody>
          <a:bodyPr>
            <a:normAutofit/>
          </a:bodyPr>
          <a:lstStyle/>
          <a:p>
            <a:r>
              <a:rPr lang="es-VE" dirty="0"/>
              <a:t>La  escuela  de hoy, el maestro de hoy  debe  vincularse   a las exigencias  del mundo  en que  le  toca  vivir, incierto, difícil, controvertido donde la explosión  y el  volumen de información  es tal, que  parecen infinitos.</a:t>
            </a:r>
          </a:p>
          <a:p>
            <a:pPr marL="0" indent="0">
              <a:buNone/>
            </a:pPr>
            <a:endParaRPr lang="es-VE" dirty="0"/>
          </a:p>
        </p:txBody>
      </p:sp>
      <p:pic>
        <p:nvPicPr>
          <p:cNvPr id="7" name="Imagen 6" descr="Imagen que contiene persona, mujer, coche, viendo&#10;&#10;Descripción generada automáticamente">
            <a:extLst>
              <a:ext uri="{FF2B5EF4-FFF2-40B4-BE49-F238E27FC236}">
                <a16:creationId xmlns:a16="http://schemas.microsoft.com/office/drawing/2014/main" xmlns="" id="{873031F3-A09C-4E39-8783-F3A6237E700C}"/>
              </a:ext>
            </a:extLst>
          </p:cNvPr>
          <p:cNvPicPr>
            <a:picLocks noChangeAspect="1"/>
          </p:cNvPicPr>
          <p:nvPr/>
        </p:nvPicPr>
        <p:blipFill>
          <a:blip r:embed="rId2"/>
          <a:stretch>
            <a:fillRect/>
          </a:stretch>
        </p:blipFill>
        <p:spPr>
          <a:xfrm>
            <a:off x="7513721" y="1825625"/>
            <a:ext cx="3840079" cy="3840079"/>
          </a:xfrm>
          <a:prstGeom prst="rect">
            <a:avLst/>
          </a:prstGeom>
        </p:spPr>
      </p:pic>
    </p:spTree>
    <p:extLst>
      <p:ext uri="{BB962C8B-B14F-4D97-AF65-F5344CB8AC3E}">
        <p14:creationId xmlns:p14="http://schemas.microsoft.com/office/powerpoint/2010/main" val="37767027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Conclusiones </a:t>
            </a:r>
          </a:p>
        </p:txBody>
      </p:sp>
      <p:sp>
        <p:nvSpPr>
          <p:cNvPr id="3" name="Marcador de contenido 2"/>
          <p:cNvSpPr>
            <a:spLocks noGrp="1"/>
          </p:cNvSpPr>
          <p:nvPr>
            <p:ph idx="1"/>
          </p:nvPr>
        </p:nvSpPr>
        <p:spPr>
          <a:xfrm>
            <a:off x="838200" y="1825625"/>
            <a:ext cx="10515600" cy="4351338"/>
          </a:xfrm>
        </p:spPr>
        <p:txBody>
          <a:bodyPr>
            <a:normAutofit/>
          </a:bodyPr>
          <a:lstStyle/>
          <a:p>
            <a:r>
              <a:rPr lang="es-VE" dirty="0"/>
              <a:t>Hoy el docente  ocupa  lugar  preponderante y constituye  un problema  central, y dadas  sus  responsabilidades  sociales,  se le exigen también  cualidades  acordes con su función. </a:t>
            </a:r>
          </a:p>
          <a:p>
            <a:r>
              <a:rPr lang="es-VE" dirty="0"/>
              <a:t>Dentro de esa maraña de  acontecimientos  el docente es un  protagonista. Ello plantea  la necesidad  de su formación, de su capacitación, de vivir  experiencias docentes,  de generar acciones  profesionales,  de convertirse  en un líder dentro de  esa sociedad.  Posiblemente  con una acción  que le permita  ayudar  con su participación en la consecución activa  de estrategias  que ayuden a formar  al nuevo hombre.</a:t>
            </a:r>
          </a:p>
          <a:p>
            <a:pPr marL="0" indent="0">
              <a:buNone/>
            </a:pPr>
            <a:endParaRPr lang="es-VE" dirty="0"/>
          </a:p>
        </p:txBody>
      </p:sp>
    </p:spTree>
    <p:extLst>
      <p:ext uri="{BB962C8B-B14F-4D97-AF65-F5344CB8AC3E}">
        <p14:creationId xmlns:p14="http://schemas.microsoft.com/office/powerpoint/2010/main" val="23882034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1D9A78"/>
          </a:solidFill>
        </p:spPr>
        <p:txBody>
          <a:bodyPr/>
          <a:lstStyle/>
          <a:p>
            <a:r>
              <a:rPr lang="es-VE" b="1" dirty="0">
                <a:solidFill>
                  <a:schemeClr val="bg1"/>
                </a:solidFill>
              </a:rPr>
              <a:t>Conclusiones </a:t>
            </a:r>
          </a:p>
        </p:txBody>
      </p:sp>
      <p:sp>
        <p:nvSpPr>
          <p:cNvPr id="3" name="Marcador de contenido 2"/>
          <p:cNvSpPr>
            <a:spLocks noGrp="1"/>
          </p:cNvSpPr>
          <p:nvPr>
            <p:ph idx="1"/>
          </p:nvPr>
        </p:nvSpPr>
        <p:spPr>
          <a:xfrm>
            <a:off x="838200" y="1825625"/>
            <a:ext cx="5883442" cy="4351338"/>
          </a:xfrm>
        </p:spPr>
        <p:txBody>
          <a:bodyPr>
            <a:normAutofit/>
          </a:bodyPr>
          <a:lstStyle/>
          <a:p>
            <a:r>
              <a:rPr lang="es-VE" dirty="0"/>
              <a:t>El Estado, las  instituciones  docentes, los docentes, los padres , la sociedad  en su  conjunto deben conformar  un eje de transformación de la sociedad  actual.</a:t>
            </a:r>
          </a:p>
        </p:txBody>
      </p:sp>
      <p:pic>
        <p:nvPicPr>
          <p:cNvPr id="9" name="Imagen 8" descr="Imagen que contiene verde, interior, metal, pequeño&#10;&#10;Descripción generada automáticamente">
            <a:extLst>
              <a:ext uri="{FF2B5EF4-FFF2-40B4-BE49-F238E27FC236}">
                <a16:creationId xmlns:a16="http://schemas.microsoft.com/office/drawing/2014/main" xmlns="" id="{F91948D0-6EA8-4AC1-948E-967BC9C32664}"/>
              </a:ext>
            </a:extLst>
          </p:cNvPr>
          <p:cNvPicPr>
            <a:picLocks noChangeAspect="1"/>
          </p:cNvPicPr>
          <p:nvPr/>
        </p:nvPicPr>
        <p:blipFill>
          <a:blip r:embed="rId2"/>
          <a:stretch>
            <a:fillRect/>
          </a:stretch>
        </p:blipFill>
        <p:spPr>
          <a:xfrm>
            <a:off x="7217224" y="2288357"/>
            <a:ext cx="4495238" cy="4152381"/>
          </a:xfrm>
          <a:prstGeom prst="rect">
            <a:avLst/>
          </a:prstGeom>
        </p:spPr>
      </p:pic>
    </p:spTree>
    <p:extLst>
      <p:ext uri="{BB962C8B-B14F-4D97-AF65-F5344CB8AC3E}">
        <p14:creationId xmlns:p14="http://schemas.microsoft.com/office/powerpoint/2010/main" val="2619360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58506" y="800392"/>
            <a:ext cx="10264697" cy="1212102"/>
          </a:xfrm>
          <a:solidFill>
            <a:srgbClr val="1D9A78"/>
          </a:solidFill>
        </p:spPr>
        <p:txBody>
          <a:bodyPr>
            <a:normAutofit/>
          </a:bodyPr>
          <a:lstStyle/>
          <a:p>
            <a:r>
              <a:rPr lang="es-VE" sz="4000" b="1" dirty="0">
                <a:solidFill>
                  <a:schemeClr val="bg1"/>
                </a:solidFill>
              </a:rPr>
              <a:t>JUSTIFICACIÓN</a:t>
            </a:r>
          </a:p>
        </p:txBody>
      </p:sp>
      <p:sp>
        <p:nvSpPr>
          <p:cNvPr id="3" name="Marcador de contenido 2"/>
          <p:cNvSpPr>
            <a:spLocks noGrp="1"/>
          </p:cNvSpPr>
          <p:nvPr>
            <p:ph idx="1"/>
          </p:nvPr>
        </p:nvSpPr>
        <p:spPr>
          <a:xfrm>
            <a:off x="958506" y="2012494"/>
            <a:ext cx="10026486" cy="4045115"/>
          </a:xfrm>
        </p:spPr>
        <p:txBody>
          <a:bodyPr anchor="ctr">
            <a:normAutofit/>
          </a:bodyPr>
          <a:lstStyle/>
          <a:p>
            <a:r>
              <a:rPr lang="es-VE" sz="2400" dirty="0"/>
              <a:t>Hoy  nos  afecta la necesidad  de confinarnos.  </a:t>
            </a:r>
          </a:p>
          <a:p>
            <a:r>
              <a:rPr lang="es-VE" sz="2400" dirty="0"/>
              <a:t>Ello  influye directamente en  la educación: estilo de aprendizaje, estrategias, tipos de  aprendizaje, modalidades, evaluación, administración, la  autonomía del docente  y de la s instituciones, las  didácticas, los medios  instruccionales, la tecnologías   y   muchas  otras  cosas que  de improviso  afectaron  al mundo entero  y que  debemos enfrentar. </a:t>
            </a:r>
          </a:p>
          <a:p>
            <a:r>
              <a:rPr lang="es-VE" sz="2400" dirty="0"/>
              <a:t>El  trabajo  del docente   cambió  y hay que ABORDAR EL ACTO DE ENSEÑAR  Y  DE APRENDER.</a:t>
            </a:r>
          </a:p>
        </p:txBody>
      </p:sp>
    </p:spTree>
    <p:extLst>
      <p:ext uri="{BB962C8B-B14F-4D97-AF65-F5344CB8AC3E}">
        <p14:creationId xmlns:p14="http://schemas.microsoft.com/office/powerpoint/2010/main" val="20888722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58506" y="800392"/>
            <a:ext cx="10264697" cy="1212102"/>
          </a:xfrm>
          <a:solidFill>
            <a:srgbClr val="1D9A78"/>
          </a:solidFill>
        </p:spPr>
        <p:txBody>
          <a:bodyPr>
            <a:noAutofit/>
          </a:bodyPr>
          <a:lstStyle/>
          <a:p>
            <a:r>
              <a:rPr lang="es-VE" sz="2800" b="1" dirty="0">
                <a:solidFill>
                  <a:srgbClr val="FFFFFF"/>
                </a:solidFill>
              </a:rPr>
              <a:t/>
            </a:r>
            <a:br>
              <a:rPr lang="es-VE" sz="2800" b="1" dirty="0">
                <a:solidFill>
                  <a:srgbClr val="FFFFFF"/>
                </a:solidFill>
              </a:rPr>
            </a:br>
            <a:r>
              <a:rPr lang="es-VE" sz="2800" b="1" dirty="0">
                <a:solidFill>
                  <a:srgbClr val="FFFFFF"/>
                </a:solidFill>
              </a:rPr>
              <a:t>MARCO  CONTEXTUAL </a:t>
            </a:r>
            <a:br>
              <a:rPr lang="es-VE" sz="2800" b="1" dirty="0">
                <a:solidFill>
                  <a:srgbClr val="FFFFFF"/>
                </a:solidFill>
              </a:rPr>
            </a:br>
            <a:r>
              <a:rPr lang="es-VE" sz="2800" b="1" dirty="0">
                <a:solidFill>
                  <a:srgbClr val="FFFFFF"/>
                </a:solidFill>
              </a:rPr>
              <a:t>REVOLUCIÓN COPERNICAL EN EL MARCO EDUCATIVO</a:t>
            </a:r>
            <a:br>
              <a:rPr lang="es-VE" sz="2800" b="1" dirty="0">
                <a:solidFill>
                  <a:srgbClr val="FFFFFF"/>
                </a:solidFill>
              </a:rPr>
            </a:br>
            <a:endParaRPr lang="es-VE" sz="2800" b="1" dirty="0">
              <a:solidFill>
                <a:srgbClr val="FFFFFF"/>
              </a:solidFill>
            </a:endParaRPr>
          </a:p>
        </p:txBody>
      </p:sp>
      <p:sp>
        <p:nvSpPr>
          <p:cNvPr id="3" name="Marcador de contenido 2"/>
          <p:cNvSpPr>
            <a:spLocks noGrp="1"/>
          </p:cNvSpPr>
          <p:nvPr>
            <p:ph idx="1"/>
          </p:nvPr>
        </p:nvSpPr>
        <p:spPr>
          <a:xfrm>
            <a:off x="958506" y="2012494"/>
            <a:ext cx="10264697" cy="4302962"/>
          </a:xfrm>
        </p:spPr>
        <p:txBody>
          <a:bodyPr anchor="ctr">
            <a:normAutofit/>
          </a:bodyPr>
          <a:lstStyle/>
          <a:p>
            <a:r>
              <a:rPr lang="es-VE" sz="2000" dirty="0"/>
              <a:t>Se impone  una revisión profunda del acto de educar/enseñar/aprender  que, manteniendo lo que  es  esencial dentro del proceso   coloque  dicha  situación en el plano de la  discusión del mundo de hoy.</a:t>
            </a:r>
          </a:p>
          <a:p>
            <a:endParaRPr lang="es-VE" sz="2000" dirty="0"/>
          </a:p>
          <a:p>
            <a:r>
              <a:rPr lang="es-VE" sz="2000" dirty="0"/>
              <a:t>Necesitamos    </a:t>
            </a:r>
          </a:p>
          <a:p>
            <a:pPr lvl="1"/>
            <a:r>
              <a:rPr lang="es-VE" sz="2000" dirty="0"/>
              <a:t>Asumir  la  enseñanza /aprendizaje  desde  el distanciamiento social. </a:t>
            </a:r>
          </a:p>
          <a:p>
            <a:pPr lvl="1"/>
            <a:r>
              <a:rPr lang="es-VE" sz="2000" dirty="0"/>
              <a:t>Ayudar  desde  la  </a:t>
            </a:r>
            <a:r>
              <a:rPr lang="es-VE" sz="2000" dirty="0" err="1"/>
              <a:t>despresencialización</a:t>
            </a:r>
            <a:r>
              <a:rPr lang="es-VE" sz="2000" dirty="0"/>
              <a:t>  a  nuestros  estudiantes  y  a sus docentes. </a:t>
            </a:r>
          </a:p>
          <a:p>
            <a:pPr lvl="1"/>
            <a:r>
              <a:rPr lang="es-VE" sz="2000" dirty="0"/>
              <a:t>Preparar  a los  docentes  y  padres   para tal empresa.</a:t>
            </a:r>
          </a:p>
          <a:p>
            <a:pPr lvl="1"/>
            <a:r>
              <a:rPr lang="es-VE" sz="2000" dirty="0"/>
              <a:t>Plantear que la  educación básica   debe repensarse  en tanto sus objetivos  y diseños  curriculares.</a:t>
            </a:r>
          </a:p>
          <a:p>
            <a:pPr lvl="1"/>
            <a:r>
              <a:rPr lang="es-VE" sz="2000" dirty="0"/>
              <a:t>Requerimos  de los principios de la  educación  a distancia y /o  educación virtual   y  asumirla.</a:t>
            </a:r>
          </a:p>
        </p:txBody>
      </p:sp>
    </p:spTree>
    <p:extLst>
      <p:ext uri="{BB962C8B-B14F-4D97-AF65-F5344CB8AC3E}">
        <p14:creationId xmlns:p14="http://schemas.microsoft.com/office/powerpoint/2010/main" val="29388501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41248" y="256032"/>
            <a:ext cx="10506456" cy="1014984"/>
          </a:xfrm>
        </p:spPr>
        <p:txBody>
          <a:bodyPr anchor="b">
            <a:normAutofit/>
          </a:bodyPr>
          <a:lstStyle/>
          <a:p>
            <a:r>
              <a:rPr lang="es-VE" sz="4000" b="1" dirty="0">
                <a:latin typeface="+mn-lt"/>
              </a:rPr>
              <a:t>CONTEXTUALIZACIÓN</a:t>
            </a:r>
          </a:p>
        </p:txBody>
      </p:sp>
      <p:grpSp>
        <p:nvGrpSpPr>
          <p:cNvPr id="4" name="Grupo 3">
            <a:extLst>
              <a:ext uri="{FF2B5EF4-FFF2-40B4-BE49-F238E27FC236}">
                <a16:creationId xmlns:a16="http://schemas.microsoft.com/office/drawing/2014/main" xmlns="" id="{F25ED1C4-3DF0-4445-950E-179687761C66}"/>
              </a:ext>
            </a:extLst>
          </p:cNvPr>
          <p:cNvGrpSpPr/>
          <p:nvPr/>
        </p:nvGrpSpPr>
        <p:grpSpPr>
          <a:xfrm>
            <a:off x="511506" y="2016269"/>
            <a:ext cx="11223581" cy="4043154"/>
            <a:chOff x="749012" y="2016269"/>
            <a:chExt cx="11223581" cy="4043154"/>
          </a:xfrm>
        </p:grpSpPr>
        <p:sp>
          <p:nvSpPr>
            <p:cNvPr id="6" name="Elipse 5">
              <a:extLst>
                <a:ext uri="{FF2B5EF4-FFF2-40B4-BE49-F238E27FC236}">
                  <a16:creationId xmlns:a16="http://schemas.microsoft.com/office/drawing/2014/main" xmlns="" id="{5A09AC5D-C4F1-46FA-A9A2-98B2FC108BC4}"/>
                </a:ext>
              </a:extLst>
            </p:cNvPr>
            <p:cNvSpPr/>
            <p:nvPr/>
          </p:nvSpPr>
          <p:spPr>
            <a:xfrm>
              <a:off x="1917544" y="2095213"/>
              <a:ext cx="1509750" cy="1509750"/>
            </a:xfrm>
            <a:prstGeom prst="ellipse">
              <a:avLst/>
            </a:prstGeom>
            <a:solidFill>
              <a:schemeClr val="accent1">
                <a:lumMod val="75000"/>
              </a:schemeClr>
            </a:solid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8" name="Forma libre: forma 7">
              <a:extLst>
                <a:ext uri="{FF2B5EF4-FFF2-40B4-BE49-F238E27FC236}">
                  <a16:creationId xmlns:a16="http://schemas.microsoft.com/office/drawing/2014/main" xmlns="" id="{A1FD26A6-AA5F-463E-912F-602149E7763D}"/>
                </a:ext>
              </a:extLst>
            </p:cNvPr>
            <p:cNvSpPr/>
            <p:nvPr/>
          </p:nvSpPr>
          <p:spPr>
            <a:xfrm>
              <a:off x="749012" y="4030994"/>
              <a:ext cx="3846813" cy="1797962"/>
            </a:xfrm>
            <a:custGeom>
              <a:avLst/>
              <a:gdLst>
                <a:gd name="connsiteX0" fmla="*/ 0 w 5153247"/>
                <a:gd name="connsiteY0" fmla="*/ 0 h 941667"/>
                <a:gd name="connsiteX1" fmla="*/ 5153247 w 5153247"/>
                <a:gd name="connsiteY1" fmla="*/ 0 h 941667"/>
                <a:gd name="connsiteX2" fmla="*/ 5153247 w 5153247"/>
                <a:gd name="connsiteY2" fmla="*/ 941667 h 941667"/>
                <a:gd name="connsiteX3" fmla="*/ 0 w 5153247"/>
                <a:gd name="connsiteY3" fmla="*/ 941667 h 941667"/>
                <a:gd name="connsiteX4" fmla="*/ 0 w 5153247"/>
                <a:gd name="connsiteY4" fmla="*/ 0 h 9416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3247" h="941667">
                  <a:moveTo>
                    <a:pt x="0" y="0"/>
                  </a:moveTo>
                  <a:lnTo>
                    <a:pt x="5153247" y="0"/>
                  </a:lnTo>
                  <a:lnTo>
                    <a:pt x="5153247" y="941667"/>
                  </a:lnTo>
                  <a:lnTo>
                    <a:pt x="0" y="941667"/>
                  </a:lnTo>
                  <a:lnTo>
                    <a:pt x="0" y="0"/>
                  </a:lnTo>
                  <a:close/>
                </a:path>
              </a:pathLst>
            </a:custGeom>
          </p:spPr>
          <p:style>
            <a:lnRef idx="0">
              <a:schemeClr val="accent2">
                <a:alpha val="0"/>
                <a:hueOff val="0"/>
                <a:satOff val="0"/>
                <a:lumOff val="0"/>
                <a:alphaOff val="0"/>
              </a:schemeClr>
            </a:lnRef>
            <a:fillRef idx="0">
              <a:schemeClr val="accent2">
                <a:alpha val="0"/>
                <a:hueOff val="0"/>
                <a:satOff val="0"/>
                <a:lumOff val="0"/>
                <a:alphaOff val="0"/>
              </a:schemeClr>
            </a:fillRef>
            <a:effectRef idx="0">
              <a:schemeClr val="accent2">
                <a:alpha val="0"/>
                <a:hueOff val="0"/>
                <a:satOff val="0"/>
                <a:lumOff val="0"/>
                <a:alphaOff val="0"/>
              </a:schemeClr>
            </a:effectRef>
            <a:fontRef idx="minor">
              <a:schemeClr val="accent2">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s-VE" sz="2000" i="1" kern="1200" cap="none" dirty="0">
                  <a:solidFill>
                    <a:schemeClr val="tx1">
                      <a:lumMod val="75000"/>
                      <a:lumOff val="25000"/>
                    </a:schemeClr>
                  </a:solidFill>
                </a:rPr>
                <a:t>Podría decirse que educación/formación a distancia es aquello que hacen los que educan o forman a distancia y aprendizaje a distancia, lo que hacen quienes aprenden a distancia. </a:t>
              </a:r>
              <a:endParaRPr lang="en-US" sz="2000" kern="1200" cap="none" dirty="0">
                <a:solidFill>
                  <a:schemeClr val="tx1">
                    <a:lumMod val="75000"/>
                    <a:lumOff val="25000"/>
                  </a:schemeClr>
                </a:solidFill>
              </a:endParaRPr>
            </a:p>
          </p:txBody>
        </p:sp>
        <p:sp>
          <p:nvSpPr>
            <p:cNvPr id="10" name="Elipse 9">
              <a:extLst>
                <a:ext uri="{FF2B5EF4-FFF2-40B4-BE49-F238E27FC236}">
                  <a16:creationId xmlns:a16="http://schemas.microsoft.com/office/drawing/2014/main" xmlns="" id="{494C775D-0E83-48A7-82B1-AC03773C308C}"/>
                </a:ext>
              </a:extLst>
            </p:cNvPr>
            <p:cNvSpPr/>
            <p:nvPr/>
          </p:nvSpPr>
          <p:spPr>
            <a:xfrm>
              <a:off x="5829816" y="2016269"/>
              <a:ext cx="1509750" cy="1509750"/>
            </a:xfrm>
            <a:prstGeom prst="ellipse">
              <a:avLst/>
            </a:prstGeom>
            <a:solidFill>
              <a:schemeClr val="accent3">
                <a:lumMod val="75000"/>
              </a:schemeClr>
            </a:solidFill>
          </p:spPr>
          <p:style>
            <a:lnRef idx="0">
              <a:schemeClr val="lt1">
                <a:alpha val="0"/>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p:style>
        </p:sp>
        <p:sp>
          <p:nvSpPr>
            <p:cNvPr id="12" name="Rectángulo 11" descr="Marca de verificación">
              <a:extLst>
                <a:ext uri="{FF2B5EF4-FFF2-40B4-BE49-F238E27FC236}">
                  <a16:creationId xmlns:a16="http://schemas.microsoft.com/office/drawing/2014/main" xmlns="" id="{2E16618B-8144-45F4-948D-BA14D0A8AEB8}"/>
                </a:ext>
              </a:extLst>
            </p:cNvPr>
            <p:cNvSpPr/>
            <p:nvPr/>
          </p:nvSpPr>
          <p:spPr>
            <a:xfrm>
              <a:off x="6151566" y="2338018"/>
              <a:ext cx="866250" cy="86625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4" name="Forma libre: forma 13">
              <a:extLst>
                <a:ext uri="{FF2B5EF4-FFF2-40B4-BE49-F238E27FC236}">
                  <a16:creationId xmlns:a16="http://schemas.microsoft.com/office/drawing/2014/main" xmlns="" id="{F72C6AFF-89BE-4C8D-859A-2908A9E85041}"/>
                </a:ext>
              </a:extLst>
            </p:cNvPr>
            <p:cNvSpPr/>
            <p:nvPr/>
          </p:nvSpPr>
          <p:spPr>
            <a:xfrm>
              <a:off x="5053346" y="3896798"/>
              <a:ext cx="3564717" cy="2162625"/>
            </a:xfrm>
            <a:custGeom>
              <a:avLst/>
              <a:gdLst>
                <a:gd name="connsiteX0" fmla="*/ 0 w 3505911"/>
                <a:gd name="connsiteY0" fmla="*/ 0 h 1891272"/>
                <a:gd name="connsiteX1" fmla="*/ 3505911 w 3505911"/>
                <a:gd name="connsiteY1" fmla="*/ 0 h 1891272"/>
                <a:gd name="connsiteX2" fmla="*/ 3505911 w 3505911"/>
                <a:gd name="connsiteY2" fmla="*/ 1891272 h 1891272"/>
                <a:gd name="connsiteX3" fmla="*/ 0 w 3505911"/>
                <a:gd name="connsiteY3" fmla="*/ 1891272 h 1891272"/>
                <a:gd name="connsiteX4" fmla="*/ 0 w 3505911"/>
                <a:gd name="connsiteY4" fmla="*/ 0 h 1891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05911" h="1891272">
                  <a:moveTo>
                    <a:pt x="0" y="0"/>
                  </a:moveTo>
                  <a:lnTo>
                    <a:pt x="3505911" y="0"/>
                  </a:lnTo>
                  <a:lnTo>
                    <a:pt x="3505911" y="1891272"/>
                  </a:lnTo>
                  <a:lnTo>
                    <a:pt x="0" y="1891272"/>
                  </a:lnTo>
                  <a:lnTo>
                    <a:pt x="0" y="0"/>
                  </a:lnTo>
                  <a:close/>
                </a:path>
              </a:pathLst>
            </a:custGeom>
            <a:noFill/>
            <a:ln>
              <a:noFill/>
            </a:ln>
            <a:effectLst/>
          </p:spPr>
          <p:style>
            <a:lnRef idx="0">
              <a:scrgbClr r="0" g="0" b="0"/>
            </a:lnRef>
            <a:fillRef idx="0">
              <a:scrgbClr r="0" g="0" b="0"/>
            </a:fillRef>
            <a:effectRef idx="0">
              <a:scrgbClr r="0" g="0" b="0"/>
            </a:effectRef>
            <a:fontRef idx="minor">
              <a:schemeClr val="accent3">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s-VE" sz="2000" i="1" kern="1200" cap="none" dirty="0">
                  <a:solidFill>
                    <a:schemeClr val="tx1">
                      <a:lumMod val="75000"/>
                      <a:lumOff val="25000"/>
                    </a:schemeClr>
                  </a:solidFill>
                  <a:latin typeface="+mn-lt"/>
                  <a:ea typeface="+mn-ea"/>
                  <a:cs typeface="+mn-cs"/>
                </a:rPr>
                <a:t>Las</a:t>
              </a:r>
              <a:r>
                <a:rPr lang="es-VE" sz="2000" i="1" kern="1200" cap="none" dirty="0">
                  <a:solidFill>
                    <a:schemeClr val="tx1">
                      <a:lumMod val="75000"/>
                      <a:lumOff val="25000"/>
                    </a:schemeClr>
                  </a:solidFill>
                  <a:latin typeface="+mn-lt"/>
                </a:rPr>
                <a:t> </a:t>
              </a:r>
              <a:r>
                <a:rPr lang="es-VE" sz="2000" i="1" kern="1200" cap="none" dirty="0">
                  <a:solidFill>
                    <a:schemeClr val="tx1">
                      <a:lumMod val="75000"/>
                      <a:lumOff val="25000"/>
                    </a:schemeClr>
                  </a:solidFill>
                  <a:latin typeface="+mn-lt"/>
                  <a:ea typeface="+mn-ea"/>
                  <a:cs typeface="+mn-cs"/>
                </a:rPr>
                <a:t>preguntas</a:t>
              </a:r>
              <a:r>
                <a:rPr lang="es-VE" sz="2000" i="1" kern="1200" cap="none" dirty="0">
                  <a:solidFill>
                    <a:schemeClr val="tx1">
                      <a:lumMod val="75000"/>
                      <a:lumOff val="25000"/>
                    </a:schemeClr>
                  </a:solidFill>
                  <a:latin typeface="+mn-lt"/>
                </a:rPr>
                <a:t> inmediatas serían ¿qué características, </a:t>
              </a:r>
              <a:r>
                <a:rPr lang="es-VE" sz="2000" i="1" kern="1200" cap="none" dirty="0">
                  <a:solidFill>
                    <a:schemeClr val="tx1">
                      <a:lumMod val="75000"/>
                      <a:lumOff val="25000"/>
                    </a:schemeClr>
                  </a:solidFill>
                  <a:latin typeface="+mn-lt"/>
                  <a:ea typeface="+mn-ea"/>
                  <a:cs typeface="+mn-cs"/>
                </a:rPr>
                <a:t>cualificaciones</a:t>
              </a:r>
              <a:r>
                <a:rPr lang="es-VE" sz="2000" i="1" kern="1200" cap="none" dirty="0">
                  <a:solidFill>
                    <a:schemeClr val="tx1">
                      <a:lumMod val="75000"/>
                      <a:lumOff val="25000"/>
                    </a:schemeClr>
                  </a:solidFill>
                  <a:latin typeface="+mn-lt"/>
                </a:rPr>
                <a:t> o desarrollos prácticos comporta ser educador a distancia, qué conducta desarrolla quien aprende a distancia?</a:t>
              </a:r>
              <a:endParaRPr lang="en-US" sz="2000" kern="1200" cap="none" dirty="0">
                <a:solidFill>
                  <a:schemeClr val="tx1">
                    <a:lumMod val="75000"/>
                    <a:lumOff val="25000"/>
                  </a:schemeClr>
                </a:solidFill>
                <a:latin typeface="+mn-lt"/>
              </a:endParaRPr>
            </a:p>
          </p:txBody>
        </p:sp>
        <p:sp>
          <p:nvSpPr>
            <p:cNvPr id="15" name="Elipse 14">
              <a:extLst>
                <a:ext uri="{FF2B5EF4-FFF2-40B4-BE49-F238E27FC236}">
                  <a16:creationId xmlns:a16="http://schemas.microsoft.com/office/drawing/2014/main" xmlns="" id="{700D0F33-FBF6-415D-9776-843E114487D3}"/>
                </a:ext>
              </a:extLst>
            </p:cNvPr>
            <p:cNvSpPr/>
            <p:nvPr/>
          </p:nvSpPr>
          <p:spPr>
            <a:xfrm>
              <a:off x="9798616" y="2016269"/>
              <a:ext cx="1509750" cy="1509750"/>
            </a:xfrm>
            <a:prstGeom prst="ellipse">
              <a:avLst/>
            </a:prstGeom>
            <a:solidFill>
              <a:srgbClr val="1D9A78"/>
            </a:solidFill>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sp>
        <p:sp>
          <p:nvSpPr>
            <p:cNvPr id="16" name="Rectángulo 15" descr="Aula de clases">
              <a:extLst>
                <a:ext uri="{FF2B5EF4-FFF2-40B4-BE49-F238E27FC236}">
                  <a16:creationId xmlns:a16="http://schemas.microsoft.com/office/drawing/2014/main" xmlns="" id="{CA5FDBE3-58D8-445E-9ACA-265672CFC49F}"/>
                </a:ext>
              </a:extLst>
            </p:cNvPr>
            <p:cNvSpPr/>
            <p:nvPr/>
          </p:nvSpPr>
          <p:spPr>
            <a:xfrm>
              <a:off x="2239293" y="2358502"/>
              <a:ext cx="866250" cy="866250"/>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7" name="Forma libre: forma 16">
              <a:extLst>
                <a:ext uri="{FF2B5EF4-FFF2-40B4-BE49-F238E27FC236}">
                  <a16:creationId xmlns:a16="http://schemas.microsoft.com/office/drawing/2014/main" xmlns="" id="{D1220785-403F-4CCE-B76C-B7A21E62A5A2}"/>
                </a:ext>
              </a:extLst>
            </p:cNvPr>
            <p:cNvSpPr/>
            <p:nvPr/>
          </p:nvSpPr>
          <p:spPr>
            <a:xfrm>
              <a:off x="9075584" y="3848281"/>
              <a:ext cx="2897009" cy="2211141"/>
            </a:xfrm>
            <a:custGeom>
              <a:avLst/>
              <a:gdLst>
                <a:gd name="connsiteX0" fmla="*/ 0 w 2475000"/>
                <a:gd name="connsiteY0" fmla="*/ 0 h 1980674"/>
                <a:gd name="connsiteX1" fmla="*/ 2475000 w 2475000"/>
                <a:gd name="connsiteY1" fmla="*/ 0 h 1980674"/>
                <a:gd name="connsiteX2" fmla="*/ 2475000 w 2475000"/>
                <a:gd name="connsiteY2" fmla="*/ 1980674 h 1980674"/>
                <a:gd name="connsiteX3" fmla="*/ 0 w 2475000"/>
                <a:gd name="connsiteY3" fmla="*/ 1980674 h 1980674"/>
                <a:gd name="connsiteX4" fmla="*/ 0 w 2475000"/>
                <a:gd name="connsiteY4" fmla="*/ 0 h 1980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5000" h="1980674">
                  <a:moveTo>
                    <a:pt x="0" y="0"/>
                  </a:moveTo>
                  <a:lnTo>
                    <a:pt x="2475000" y="0"/>
                  </a:lnTo>
                  <a:lnTo>
                    <a:pt x="2475000" y="1980674"/>
                  </a:lnTo>
                  <a:lnTo>
                    <a:pt x="0" y="1980674"/>
                  </a:lnTo>
                  <a:lnTo>
                    <a:pt x="0" y="0"/>
                  </a:lnTo>
                  <a:close/>
                </a:path>
              </a:pathLst>
            </a:custGeom>
          </p:spPr>
          <p:style>
            <a:lnRef idx="0">
              <a:schemeClr val="accent2">
                <a:alpha val="0"/>
                <a:hueOff val="0"/>
                <a:satOff val="0"/>
                <a:lumOff val="0"/>
                <a:alphaOff val="0"/>
              </a:schemeClr>
            </a:lnRef>
            <a:fillRef idx="0">
              <a:schemeClr val="accent2">
                <a:alpha val="0"/>
                <a:hueOff val="0"/>
                <a:satOff val="0"/>
                <a:lumOff val="0"/>
                <a:alphaOff val="0"/>
              </a:schemeClr>
            </a:fillRef>
            <a:effectRef idx="0">
              <a:schemeClr val="accent2">
                <a:alpha val="0"/>
                <a:hueOff val="0"/>
                <a:satOff val="0"/>
                <a:lumOff val="0"/>
                <a:alphaOff val="0"/>
              </a:schemeClr>
            </a:effectRef>
            <a:fontRef idx="minor">
              <a:schemeClr val="accent4">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s-VE" sz="2000" i="1" kern="1200" cap="none" dirty="0">
                  <a:solidFill>
                    <a:schemeClr val="tx1">
                      <a:lumMod val="75000"/>
                      <a:lumOff val="25000"/>
                    </a:schemeClr>
                  </a:solidFill>
                  <a:latin typeface="+mn-lt"/>
                </a:rPr>
                <a:t>Y  qué sobre el diseño, desarrollo, control y revisión de los programas , lo cual supone más que lo que entendemos que desarrollan profesores y aprendices. </a:t>
              </a:r>
              <a:endParaRPr lang="en-US" sz="2000" kern="1200" cap="none" dirty="0">
                <a:solidFill>
                  <a:schemeClr val="tx1">
                    <a:lumMod val="75000"/>
                    <a:lumOff val="25000"/>
                  </a:schemeClr>
                </a:solidFill>
                <a:latin typeface="+mn-lt"/>
              </a:endParaRPr>
            </a:p>
          </p:txBody>
        </p:sp>
        <p:sp>
          <p:nvSpPr>
            <p:cNvPr id="7" name="Rectángulo 6" descr="Libros">
              <a:extLst>
                <a:ext uri="{FF2B5EF4-FFF2-40B4-BE49-F238E27FC236}">
                  <a16:creationId xmlns:a16="http://schemas.microsoft.com/office/drawing/2014/main" xmlns="" id="{EE51565C-38A3-4878-944D-D66C27A9D22E}"/>
                </a:ext>
              </a:extLst>
            </p:cNvPr>
            <p:cNvSpPr/>
            <p:nvPr/>
          </p:nvSpPr>
          <p:spPr>
            <a:xfrm>
              <a:off x="10120366" y="2358502"/>
              <a:ext cx="866250" cy="866250"/>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endParaRPr lang="es-ES" dirty="0"/>
            </a:p>
          </p:txBody>
        </p:sp>
      </p:grpSp>
    </p:spTree>
    <p:extLst>
      <p:ext uri="{BB962C8B-B14F-4D97-AF65-F5344CB8AC3E}">
        <p14:creationId xmlns:p14="http://schemas.microsoft.com/office/powerpoint/2010/main" val="19596602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99575" y="365724"/>
            <a:ext cx="4977976" cy="1454051"/>
          </a:xfrm>
        </p:spPr>
        <p:txBody>
          <a:bodyPr>
            <a:normAutofit/>
          </a:bodyPr>
          <a:lstStyle/>
          <a:p>
            <a:r>
              <a:rPr lang="es-VE" sz="4000" b="1" dirty="0">
                <a:solidFill>
                  <a:srgbClr val="000000"/>
                </a:solidFill>
                <a:latin typeface="+mn-lt"/>
              </a:rPr>
              <a:t>García  Aretio (2003)</a:t>
            </a:r>
          </a:p>
        </p:txBody>
      </p:sp>
      <p:sp>
        <p:nvSpPr>
          <p:cNvPr id="3" name="Marcador de contenido 2"/>
          <p:cNvSpPr>
            <a:spLocks noGrp="1"/>
          </p:cNvSpPr>
          <p:nvPr>
            <p:ph idx="1"/>
          </p:nvPr>
        </p:nvSpPr>
        <p:spPr>
          <a:xfrm>
            <a:off x="805911" y="1410346"/>
            <a:ext cx="7533417" cy="5191932"/>
          </a:xfrm>
        </p:spPr>
        <p:txBody>
          <a:bodyPr anchor="ctr">
            <a:noAutofit/>
          </a:bodyPr>
          <a:lstStyle/>
          <a:p>
            <a:r>
              <a:rPr lang="es-VE" sz="2000" dirty="0">
                <a:solidFill>
                  <a:srgbClr val="000000"/>
                </a:solidFill>
              </a:rPr>
              <a:t>La  educación a distancia  se basa  en un diálogo didáctico mediado entre el profesor (institución)  y el estudiante que, ubicado en espacio  diferente al de aquél, aprende  de forma  independiente  y /o  colaborativa.</a:t>
            </a:r>
          </a:p>
          <a:p>
            <a:endParaRPr lang="es-VE" sz="2000" dirty="0">
              <a:solidFill>
                <a:srgbClr val="000000"/>
              </a:solidFill>
            </a:endParaRPr>
          </a:p>
          <a:p>
            <a:pPr marL="0" indent="0">
              <a:buNone/>
            </a:pPr>
            <a:r>
              <a:rPr lang="es-VE" sz="2000" dirty="0">
                <a:solidFill>
                  <a:srgbClr val="000000"/>
                </a:solidFill>
              </a:rPr>
              <a:t>Ella exige  </a:t>
            </a:r>
            <a:r>
              <a:rPr lang="es-VE" sz="2000" dirty="0" err="1">
                <a:solidFill>
                  <a:srgbClr val="000000"/>
                </a:solidFill>
              </a:rPr>
              <a:t>despresencialidad</a:t>
            </a:r>
            <a:endParaRPr lang="es-VE" sz="2000" dirty="0">
              <a:solidFill>
                <a:srgbClr val="000000"/>
              </a:solidFill>
            </a:endParaRPr>
          </a:p>
          <a:p>
            <a:r>
              <a:rPr lang="es-VE" sz="2000" dirty="0">
                <a:solidFill>
                  <a:srgbClr val="000000"/>
                </a:solidFill>
              </a:rPr>
              <a:t>conducta  de docentes   y discentes desarrolladas  en el mismo espacio  aunque  sean en diferentes  tiempos (aprendizaje, por  ejemplo , a través  del ordenador, necesariamente  ubicado en los  locales de los centros  presenciales).</a:t>
            </a:r>
          </a:p>
          <a:p>
            <a:r>
              <a:rPr lang="es-VE" sz="2000" dirty="0">
                <a:solidFill>
                  <a:srgbClr val="000000"/>
                </a:solidFill>
              </a:rPr>
              <a:t>Programa  con  relación síncrona.</a:t>
            </a:r>
          </a:p>
          <a:p>
            <a:r>
              <a:rPr lang="es-VE" sz="2000" dirty="0">
                <a:solidFill>
                  <a:srgbClr val="000000"/>
                </a:solidFill>
              </a:rPr>
              <a:t>Posibilidad  del estudio  independiente.</a:t>
            </a:r>
          </a:p>
          <a:p>
            <a:pPr marL="0" indent="0">
              <a:buNone/>
            </a:pPr>
            <a:r>
              <a:rPr lang="es-VE" sz="2000" dirty="0">
                <a:solidFill>
                  <a:srgbClr val="000000"/>
                </a:solidFill>
              </a:rPr>
              <a:t>     Controlar  el tiempo, el espacio   y el estudiante   cada  día  tiene  que  cubrir  ciertos  objetivos.</a:t>
            </a:r>
          </a:p>
          <a:p>
            <a:endParaRPr lang="es-VE" sz="2000" dirty="0">
              <a:solidFill>
                <a:srgbClr val="000000"/>
              </a:solidFill>
            </a:endParaRPr>
          </a:p>
        </p:txBody>
      </p:sp>
      <p:pic>
        <p:nvPicPr>
          <p:cNvPr id="7" name="Graphic 6" descr="Chateo">
            <a:extLst>
              <a:ext uri="{FF2B5EF4-FFF2-40B4-BE49-F238E27FC236}">
                <a16:creationId xmlns:a16="http://schemas.microsoft.com/office/drawing/2014/main" xmlns="" id="{D5D1F351-E8C1-4BC7-8338-B59E7FC657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6026396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91378" y="320675"/>
            <a:ext cx="11407487" cy="1325563"/>
          </a:xfrm>
          <a:solidFill>
            <a:srgbClr val="1D9A78"/>
          </a:solidFill>
        </p:spPr>
        <p:txBody>
          <a:bodyPr>
            <a:normAutofit/>
          </a:bodyPr>
          <a:lstStyle/>
          <a:p>
            <a:r>
              <a:rPr lang="es-VE" sz="5400" dirty="0">
                <a:solidFill>
                  <a:schemeClr val="bg1"/>
                </a:solidFill>
              </a:rPr>
              <a:t>Ello implica</a:t>
            </a:r>
          </a:p>
        </p:txBody>
      </p:sp>
      <p:grpSp>
        <p:nvGrpSpPr>
          <p:cNvPr id="4" name="Grupo 3">
            <a:extLst>
              <a:ext uri="{FF2B5EF4-FFF2-40B4-BE49-F238E27FC236}">
                <a16:creationId xmlns:a16="http://schemas.microsoft.com/office/drawing/2014/main" xmlns="" id="{349063C3-A7C6-44C8-9025-DEDDA60CE544}"/>
              </a:ext>
            </a:extLst>
          </p:cNvPr>
          <p:cNvGrpSpPr/>
          <p:nvPr/>
        </p:nvGrpSpPr>
        <p:grpSpPr>
          <a:xfrm>
            <a:off x="507678" y="2404753"/>
            <a:ext cx="11176644" cy="3958430"/>
            <a:chOff x="507678" y="2404753"/>
            <a:chExt cx="11176644" cy="3958430"/>
          </a:xfrm>
        </p:grpSpPr>
        <p:sp>
          <p:nvSpPr>
            <p:cNvPr id="6" name="Rectángulo 5" descr="Contorno de robot">
              <a:extLst>
                <a:ext uri="{FF2B5EF4-FFF2-40B4-BE49-F238E27FC236}">
                  <a16:creationId xmlns:a16="http://schemas.microsoft.com/office/drawing/2014/main" xmlns="" id="{090FE745-FACB-46B2-B586-56D22FC698C8}"/>
                </a:ext>
              </a:extLst>
            </p:cNvPr>
            <p:cNvSpPr/>
            <p:nvPr/>
          </p:nvSpPr>
          <p:spPr>
            <a:xfrm>
              <a:off x="2556575" y="2426687"/>
              <a:ext cx="1341562" cy="1341562"/>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Forma libre: forma 6">
              <a:extLst>
                <a:ext uri="{FF2B5EF4-FFF2-40B4-BE49-F238E27FC236}">
                  <a16:creationId xmlns:a16="http://schemas.microsoft.com/office/drawing/2014/main" xmlns="" id="{F1A2410F-B46B-4876-AC1C-B1F97E825DD9}"/>
                </a:ext>
              </a:extLst>
            </p:cNvPr>
            <p:cNvSpPr/>
            <p:nvPr/>
          </p:nvSpPr>
          <p:spPr>
            <a:xfrm>
              <a:off x="507678" y="4301625"/>
              <a:ext cx="6154379" cy="2061558"/>
            </a:xfrm>
            <a:custGeom>
              <a:avLst/>
              <a:gdLst>
                <a:gd name="connsiteX0" fmla="*/ 0 w 7885674"/>
                <a:gd name="connsiteY0" fmla="*/ 0 h 2061558"/>
                <a:gd name="connsiteX1" fmla="*/ 7885674 w 7885674"/>
                <a:gd name="connsiteY1" fmla="*/ 0 h 2061558"/>
                <a:gd name="connsiteX2" fmla="*/ 7885674 w 7885674"/>
                <a:gd name="connsiteY2" fmla="*/ 2061558 h 2061558"/>
                <a:gd name="connsiteX3" fmla="*/ 0 w 7885674"/>
                <a:gd name="connsiteY3" fmla="*/ 2061558 h 2061558"/>
                <a:gd name="connsiteX4" fmla="*/ 0 w 7885674"/>
                <a:gd name="connsiteY4" fmla="*/ 0 h 2061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85674" h="2061558">
                  <a:moveTo>
                    <a:pt x="0" y="0"/>
                  </a:moveTo>
                  <a:lnTo>
                    <a:pt x="7885674" y="0"/>
                  </a:lnTo>
                  <a:lnTo>
                    <a:pt x="7885674" y="2061558"/>
                  </a:lnTo>
                  <a:lnTo>
                    <a:pt x="0" y="2061558"/>
                  </a:lnTo>
                  <a:lnTo>
                    <a:pt x="0" y="0"/>
                  </a:lnTo>
                  <a:close/>
                </a:path>
              </a:pathLst>
            </a:cu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pPr>
              <a:r>
                <a:rPr lang="es-VE" sz="1900" i="1" kern="1200" dirty="0">
                  <a:latin typeface="+mn-lt"/>
                </a:rPr>
                <a:t>Cambios en: estilo de aprendizaje, estrategias, tipos de  aprendizaje, modalidades, </a:t>
              </a:r>
              <a:r>
                <a:rPr lang="es-VE" sz="1900" i="1" kern="1200" dirty="0">
                  <a:solidFill>
                    <a:prstClr val="black">
                      <a:hueOff val="0"/>
                      <a:satOff val="0"/>
                      <a:lumOff val="0"/>
                      <a:alphaOff val="0"/>
                    </a:prstClr>
                  </a:solidFill>
                  <a:latin typeface="+mn-lt"/>
                  <a:ea typeface="+mn-ea"/>
                  <a:cs typeface="+mn-cs"/>
                </a:rPr>
                <a:t>evaluación</a:t>
              </a:r>
              <a:r>
                <a:rPr lang="es-VE" sz="1900" i="1" kern="1200" dirty="0">
                  <a:latin typeface="+mn-lt"/>
                </a:rPr>
                <a:t>, administración, didácticas, medios  instruccionales, tecnologías, uso de la inteligencia  artificial, concepción de la  escuela  de hoy, autónoma, cooperativa, con influencia  en su medio.</a:t>
              </a:r>
              <a:endParaRPr lang="en-US" sz="1900" kern="1200" dirty="0">
                <a:latin typeface="+mn-lt"/>
              </a:endParaRPr>
            </a:p>
          </p:txBody>
        </p:sp>
        <p:sp>
          <p:nvSpPr>
            <p:cNvPr id="8" name="Rectángulo 7" descr="Educación">
              <a:extLst>
                <a:ext uri="{FF2B5EF4-FFF2-40B4-BE49-F238E27FC236}">
                  <a16:creationId xmlns:a16="http://schemas.microsoft.com/office/drawing/2014/main" xmlns="" id="{D91DBE81-CD3C-4DB7-BD42-13A9D9AE4653}"/>
                </a:ext>
              </a:extLst>
            </p:cNvPr>
            <p:cNvSpPr/>
            <p:nvPr/>
          </p:nvSpPr>
          <p:spPr>
            <a:xfrm>
              <a:off x="8499881" y="2404753"/>
              <a:ext cx="1341562" cy="134156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0" name="Forma libre: forma 9">
              <a:extLst>
                <a:ext uri="{FF2B5EF4-FFF2-40B4-BE49-F238E27FC236}">
                  <a16:creationId xmlns:a16="http://schemas.microsoft.com/office/drawing/2014/main" xmlns="" id="{DFC9F8A1-9023-4821-A0D7-DA92D0DB125A}"/>
                </a:ext>
              </a:extLst>
            </p:cNvPr>
            <p:cNvSpPr/>
            <p:nvPr/>
          </p:nvSpPr>
          <p:spPr>
            <a:xfrm>
              <a:off x="7316956" y="4301625"/>
              <a:ext cx="4367366" cy="1341562"/>
            </a:xfrm>
            <a:custGeom>
              <a:avLst/>
              <a:gdLst>
                <a:gd name="connsiteX0" fmla="*/ 0 w 2981250"/>
                <a:gd name="connsiteY0" fmla="*/ 0 h 1080690"/>
                <a:gd name="connsiteX1" fmla="*/ 2981250 w 2981250"/>
                <a:gd name="connsiteY1" fmla="*/ 0 h 1080690"/>
                <a:gd name="connsiteX2" fmla="*/ 2981250 w 2981250"/>
                <a:gd name="connsiteY2" fmla="*/ 1080690 h 1080690"/>
                <a:gd name="connsiteX3" fmla="*/ 0 w 2981250"/>
                <a:gd name="connsiteY3" fmla="*/ 1080690 h 1080690"/>
                <a:gd name="connsiteX4" fmla="*/ 0 w 2981250"/>
                <a:gd name="connsiteY4" fmla="*/ 0 h 1080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1250" h="1080690">
                  <a:moveTo>
                    <a:pt x="0" y="0"/>
                  </a:moveTo>
                  <a:lnTo>
                    <a:pt x="2981250" y="0"/>
                  </a:lnTo>
                  <a:lnTo>
                    <a:pt x="2981250" y="1080690"/>
                  </a:lnTo>
                  <a:lnTo>
                    <a:pt x="0" y="10806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es-VE" sz="1900" i="1" kern="1200" dirty="0"/>
                <a:t>Cambios  docentes:  Actitud, nuevas  metódicas. Enseñanza (virtual,  a distancia, presencial, semipresencial, colaboración, construcción del aprendizaje)</a:t>
              </a:r>
              <a:endParaRPr lang="en-US" sz="1900" kern="1200" dirty="0"/>
            </a:p>
          </p:txBody>
        </p:sp>
      </p:grpSp>
    </p:spTree>
    <p:extLst>
      <p:ext uri="{BB962C8B-B14F-4D97-AF65-F5344CB8AC3E}">
        <p14:creationId xmlns:p14="http://schemas.microsoft.com/office/powerpoint/2010/main" val="5651718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3877"/>
            <a:ext cx="3494362" cy="4930246"/>
          </a:xfrm>
        </p:spPr>
        <p:txBody>
          <a:bodyPr>
            <a:normAutofit/>
          </a:bodyPr>
          <a:lstStyle/>
          <a:p>
            <a:pPr algn="r"/>
            <a:r>
              <a:rPr lang="es-VE" sz="3700" b="1" dirty="0">
                <a:solidFill>
                  <a:schemeClr val="accent1"/>
                </a:solidFill>
              </a:rPr>
              <a:t>Hoy   El distanciamiento   social NOS  OBLIGA</a:t>
            </a:r>
          </a:p>
        </p:txBody>
      </p:sp>
      <p:sp>
        <p:nvSpPr>
          <p:cNvPr id="3" name="Marcador de contenido 2"/>
          <p:cNvSpPr>
            <a:spLocks noGrp="1"/>
          </p:cNvSpPr>
          <p:nvPr>
            <p:ph idx="1"/>
          </p:nvPr>
        </p:nvSpPr>
        <p:spPr>
          <a:xfrm>
            <a:off x="4976031" y="963877"/>
            <a:ext cx="6377769" cy="4930246"/>
          </a:xfrm>
        </p:spPr>
        <p:txBody>
          <a:bodyPr anchor="ctr">
            <a:normAutofit/>
          </a:bodyPr>
          <a:lstStyle/>
          <a:p>
            <a:r>
              <a:rPr lang="es-VE" dirty="0"/>
              <a:t>A permanecer  aislados en nuestros  hogares</a:t>
            </a:r>
          </a:p>
          <a:p>
            <a:r>
              <a:rPr lang="es-VE" dirty="0"/>
              <a:t>Evitar  conformación de  grupos, o  equipos  (presenciales)</a:t>
            </a:r>
          </a:p>
          <a:p>
            <a:r>
              <a:rPr lang="es-VE" dirty="0"/>
              <a:t>Hacer  uso de las  tecnologías  a nuestro alcance </a:t>
            </a:r>
          </a:p>
          <a:p>
            <a:r>
              <a:rPr lang="es-VE" dirty="0"/>
              <a:t>Muy poca  bidireccionalidad </a:t>
            </a:r>
          </a:p>
          <a:p>
            <a:r>
              <a:rPr lang="es-VE" dirty="0"/>
              <a:t>Trabajo docente desde casa</a:t>
            </a:r>
          </a:p>
          <a:p>
            <a:r>
              <a:rPr lang="es-VE" dirty="0"/>
              <a:t>Atención a  grupo  o grupos de estudiantes</a:t>
            </a:r>
          </a:p>
        </p:txBody>
      </p:sp>
    </p:spTree>
    <p:extLst>
      <p:ext uri="{BB962C8B-B14F-4D97-AF65-F5344CB8AC3E}">
        <p14:creationId xmlns:p14="http://schemas.microsoft.com/office/powerpoint/2010/main" val="26696778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advTm="3450">
        <p:split orient="vert"/>
      </p:transition>
    </mc:Fallback>
  </mc:AlternateContent>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32</TotalTime>
  <Words>3499</Words>
  <Application>Microsoft Office PowerPoint</Application>
  <PresentationFormat>Panorámica</PresentationFormat>
  <Paragraphs>244</Paragraphs>
  <Slides>35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35</vt:i4>
      </vt:variant>
    </vt:vector>
  </HeadingPairs>
  <TitlesOfParts>
    <vt:vector size="40" baseType="lpstr">
      <vt:lpstr>Arial</vt:lpstr>
      <vt:lpstr>Calibri</vt:lpstr>
      <vt:lpstr>Calibri Light</vt:lpstr>
      <vt:lpstr>Wingdings</vt:lpstr>
      <vt:lpstr>Office Theme</vt:lpstr>
      <vt:lpstr>III Encuentro  de  Docentes “Aprendizaje  y Tecnología: hacia un aprendizaje hiperhíbrido”    DISTANCIAMIENTO  SOCIAL SIN  DISTANCIAMIENTO  EDUCATIVO  (Trabajo de investigación)</vt:lpstr>
      <vt:lpstr>ORIGEN</vt:lpstr>
      <vt:lpstr>OBJETIVOS</vt:lpstr>
      <vt:lpstr>JUSTIFICACIÓN</vt:lpstr>
      <vt:lpstr> MARCO  CONTEXTUAL  REVOLUCIÓN COPERNICAL EN EL MARCO EDUCATIVO </vt:lpstr>
      <vt:lpstr>CONTEXTUALIZACIÓN</vt:lpstr>
      <vt:lpstr>García  Aretio (2003)</vt:lpstr>
      <vt:lpstr>Ello implica</vt:lpstr>
      <vt:lpstr>Hoy   El distanciamiento   social NOS  OBLIGA</vt:lpstr>
      <vt:lpstr>Necesitamos distanciamiento  social</vt:lpstr>
      <vt:lpstr> Ante  la posibilidad  del aislamiento por  el COVID consultamos a 10  niños (Esc. Básica) sobre   estudiar  en su casa y estas fueron sus  respuestas</vt:lpstr>
      <vt:lpstr>Presentación de PowerPoint</vt:lpstr>
      <vt:lpstr>¿Cuál es la respuesta al problema planteado? </vt:lpstr>
      <vt:lpstr>Presentación de PowerPoint</vt:lpstr>
      <vt:lpstr> Educación en la  distancia  sin distanciamiento educativo, a pesar del distanciamiento  social (nuestra propuesta)</vt:lpstr>
      <vt:lpstr>Nuestra  Propuesta Educación en la  distancia  sin distanciamiento educativo, a pesar del distanciamiento  social</vt:lpstr>
      <vt:lpstr>Trabajo docente</vt:lpstr>
      <vt:lpstr>El docente </vt:lpstr>
      <vt:lpstr>El docente </vt:lpstr>
      <vt:lpstr>¿Cómo vencer  el distanciamiento?   ¿Cómo hacer  para acercarnos  al alumno   ?</vt:lpstr>
      <vt:lpstr>Propuesta</vt:lpstr>
      <vt:lpstr>Partimos de entender que</vt:lpstr>
      <vt:lpstr>Realidad  amerita </vt:lpstr>
      <vt:lpstr>Realidad  amerita </vt:lpstr>
      <vt:lpstr>Ejemplo práctico  y  real de  encuestra propuesta </vt:lpstr>
      <vt:lpstr>EJEMPLO: TRABAJO DEL PROFESOR  José Rodríguez Aprender  inglés  con canciones</vt:lpstr>
      <vt:lpstr>Metódica  de JRM </vt:lpstr>
      <vt:lpstr>Metódica  de JRM </vt:lpstr>
      <vt:lpstr>Filosofía  de JRm</vt:lpstr>
      <vt:lpstr>Metódica  de JRM </vt:lpstr>
      <vt:lpstr>Metódica  de JRM </vt:lpstr>
      <vt:lpstr>Los participantes </vt:lpstr>
      <vt:lpstr>Conclusiones </vt:lpstr>
      <vt:lpstr>Conclusiones </vt:lpstr>
      <vt:lpstr>Conclusiones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Encuentro  de  Docentes “Aprendizaje  y Tecnología: hacia un aprendizaje hiperhíbrido”    DISTANCIAMIENTO  SOCIAL SIN  DISTANCIAMIENTO  EDUCATIVO  (Trabajo de investigación)</dc:title>
  <dc:creator>Yeliz</dc:creator>
  <cp:lastModifiedBy>IDALIA</cp:lastModifiedBy>
  <cp:revision>5</cp:revision>
  <dcterms:created xsi:type="dcterms:W3CDTF">2020-11-12T02:54:01Z</dcterms:created>
  <dcterms:modified xsi:type="dcterms:W3CDTF">2021-01-07T15:57:02Z</dcterms:modified>
</cp:coreProperties>
</file>