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80" r:id="rId4"/>
    <p:sldId id="281" r:id="rId5"/>
    <p:sldId id="282" r:id="rId6"/>
    <p:sldId id="258" r:id="rId7"/>
    <p:sldId id="259" r:id="rId8"/>
    <p:sldId id="283" r:id="rId9"/>
    <p:sldId id="273" r:id="rId10"/>
    <p:sldId id="278" r:id="rId11"/>
    <p:sldId id="276" r:id="rId12"/>
    <p:sldId id="277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A73"/>
    <a:srgbClr val="4D7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331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ABEF3-4468-443C-854D-FF3082444045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7F9CC220-CA31-4EE0-83CF-B9D3C40F70EC}">
      <dgm:prSet phldrT="[Texto]"/>
      <dgm:spPr/>
      <dgm:t>
        <a:bodyPr/>
        <a:lstStyle/>
        <a:p>
          <a:r>
            <a:rPr lang="es-P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Aprendizaje Automático (Machine </a:t>
          </a:r>
          <a:r>
            <a:rPr lang="es-PA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Learning</a:t>
          </a:r>
          <a:r>
            <a:rPr lang="es-P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r>
            <a:rPr lang="es-P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endParaRPr lang="es-PA" dirty="0"/>
        </a:p>
      </dgm:t>
    </dgm:pt>
    <dgm:pt modelId="{8A0975A3-0320-4DA7-8DC9-E6773FC63D3F}" type="parTrans" cxnId="{10DCC43A-9173-4E8B-A081-1401A0A294BC}">
      <dgm:prSet/>
      <dgm:spPr/>
      <dgm:t>
        <a:bodyPr/>
        <a:lstStyle/>
        <a:p>
          <a:endParaRPr lang="es-PA"/>
        </a:p>
      </dgm:t>
    </dgm:pt>
    <dgm:pt modelId="{06A2F9F8-E60D-4B5C-BA83-6CF4C747A674}" type="sibTrans" cxnId="{10DCC43A-9173-4E8B-A081-1401A0A294BC}">
      <dgm:prSet/>
      <dgm:spPr/>
      <dgm:t>
        <a:bodyPr/>
        <a:lstStyle/>
        <a:p>
          <a:endParaRPr lang="es-PA"/>
        </a:p>
      </dgm:t>
    </dgm:pt>
    <dgm:pt modelId="{ECB8EC13-3F39-4CD7-BF1A-A4E175C05091}">
      <dgm:prSet phldrT="[Texto]"/>
      <dgm:spPr/>
      <dgm:t>
        <a:bodyPr/>
        <a:lstStyle/>
        <a:p>
          <a:r>
            <a:rPr lang="es-P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Redes Neuronales Artificiales</a:t>
          </a:r>
          <a:endParaRPr lang="es-PA" dirty="0"/>
        </a:p>
      </dgm:t>
    </dgm:pt>
    <dgm:pt modelId="{56A9985C-A2FC-481C-8F1F-1F4C3097A453}" type="parTrans" cxnId="{DC3212FB-FBF4-4F53-BACA-5D2B22C51DA5}">
      <dgm:prSet/>
      <dgm:spPr/>
      <dgm:t>
        <a:bodyPr/>
        <a:lstStyle/>
        <a:p>
          <a:endParaRPr lang="es-PA"/>
        </a:p>
      </dgm:t>
    </dgm:pt>
    <dgm:pt modelId="{BD47FC17-EA54-4972-A110-9B48FD29E906}" type="sibTrans" cxnId="{DC3212FB-FBF4-4F53-BACA-5D2B22C51DA5}">
      <dgm:prSet/>
      <dgm:spPr/>
      <dgm:t>
        <a:bodyPr/>
        <a:lstStyle/>
        <a:p>
          <a:endParaRPr lang="es-PA"/>
        </a:p>
      </dgm:t>
    </dgm:pt>
    <dgm:pt modelId="{8C604AD2-2463-4E12-A6BF-C50B26C4304D}">
      <dgm:prSet phldrT="[Texto]"/>
      <dgm:spPr/>
      <dgm:t>
        <a:bodyPr/>
        <a:lstStyle/>
        <a:p>
          <a:r>
            <a:rPr lang="es-P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Sistemas de Lógica Difusa</a:t>
          </a:r>
          <a:endParaRPr lang="es-PA" dirty="0"/>
        </a:p>
      </dgm:t>
    </dgm:pt>
    <dgm:pt modelId="{9DF00890-D6B3-4284-B158-843F8BF0204C}" type="parTrans" cxnId="{67A0FDBD-6DEC-4A6B-B74A-FDBBE7CD4F5E}">
      <dgm:prSet/>
      <dgm:spPr/>
      <dgm:t>
        <a:bodyPr/>
        <a:lstStyle/>
        <a:p>
          <a:endParaRPr lang="es-PA"/>
        </a:p>
      </dgm:t>
    </dgm:pt>
    <dgm:pt modelId="{B5F688A8-6946-433A-B81D-44473350F1F9}" type="sibTrans" cxnId="{67A0FDBD-6DEC-4A6B-B74A-FDBBE7CD4F5E}">
      <dgm:prSet/>
      <dgm:spPr/>
      <dgm:t>
        <a:bodyPr/>
        <a:lstStyle/>
        <a:p>
          <a:endParaRPr lang="es-PA"/>
        </a:p>
      </dgm:t>
    </dgm:pt>
    <dgm:pt modelId="{2FB7F5C5-94C9-4728-B0EA-110352CCFCE3}">
      <dgm:prSet phldrT="[Texto]"/>
      <dgm:spPr/>
      <dgm:t>
        <a:bodyPr/>
        <a:lstStyle/>
        <a:p>
          <a:r>
            <a:rPr lang="es-P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Algoritmos Genéticos</a:t>
          </a:r>
          <a:endParaRPr lang="es-PA" dirty="0"/>
        </a:p>
      </dgm:t>
    </dgm:pt>
    <dgm:pt modelId="{29E6286B-CB56-4F92-8F96-37341549C241}" type="parTrans" cxnId="{A52544A6-338C-440C-9CE7-9B9445E24AEA}">
      <dgm:prSet/>
      <dgm:spPr/>
      <dgm:t>
        <a:bodyPr/>
        <a:lstStyle/>
        <a:p>
          <a:endParaRPr lang="es-PA"/>
        </a:p>
      </dgm:t>
    </dgm:pt>
    <dgm:pt modelId="{736F6F35-A1A7-4A09-85DE-95D2A1145538}" type="sibTrans" cxnId="{A52544A6-338C-440C-9CE7-9B9445E24AEA}">
      <dgm:prSet/>
      <dgm:spPr/>
      <dgm:t>
        <a:bodyPr/>
        <a:lstStyle/>
        <a:p>
          <a:endParaRPr lang="es-PA"/>
        </a:p>
      </dgm:t>
    </dgm:pt>
    <dgm:pt modelId="{34E4115E-A4D5-4B8A-939F-FD63457BFF68}">
      <dgm:prSet phldrT="[Texto]"/>
      <dgm:spPr/>
      <dgm:t>
        <a:bodyPr/>
        <a:lstStyle/>
        <a:p>
          <a:r>
            <a:rPr lang="es-PA" b="1" i="0" dirty="0"/>
            <a:t>Interacción Multimodal</a:t>
          </a:r>
          <a:endParaRPr lang="es-PA" dirty="0"/>
        </a:p>
      </dgm:t>
    </dgm:pt>
    <dgm:pt modelId="{7A58CD93-8AF5-4E8F-AF18-7B737FD16FC1}" type="parTrans" cxnId="{54FFD06B-B245-45B8-9E60-3DF0FF9DDE2E}">
      <dgm:prSet/>
      <dgm:spPr/>
      <dgm:t>
        <a:bodyPr/>
        <a:lstStyle/>
        <a:p>
          <a:endParaRPr lang="es-PA"/>
        </a:p>
      </dgm:t>
    </dgm:pt>
    <dgm:pt modelId="{2B182BB4-7444-48FE-954D-ACC9DA6E43AF}" type="sibTrans" cxnId="{54FFD06B-B245-45B8-9E60-3DF0FF9DDE2E}">
      <dgm:prSet/>
      <dgm:spPr/>
      <dgm:t>
        <a:bodyPr/>
        <a:lstStyle/>
        <a:p>
          <a:endParaRPr lang="es-PA"/>
        </a:p>
      </dgm:t>
    </dgm:pt>
    <dgm:pt modelId="{9D78B41C-94C7-49E1-B6E5-E9C64A2C1386}">
      <dgm:prSet phldrT="[Texto]"/>
      <dgm:spPr/>
      <dgm:t>
        <a:bodyPr/>
        <a:lstStyle/>
        <a:p>
          <a:r>
            <a:rPr lang="es-PA" b="1" i="0" dirty="0"/>
            <a:t>Modelos Generativos</a:t>
          </a:r>
          <a:endParaRPr lang="es-PA" dirty="0"/>
        </a:p>
      </dgm:t>
    </dgm:pt>
    <dgm:pt modelId="{B087454D-E731-4389-99D1-6A1F0C809E42}" type="parTrans" cxnId="{518C6BDA-42EE-4772-AA6B-012CC739311A}">
      <dgm:prSet/>
      <dgm:spPr/>
      <dgm:t>
        <a:bodyPr/>
        <a:lstStyle/>
        <a:p>
          <a:endParaRPr lang="es-PA"/>
        </a:p>
      </dgm:t>
    </dgm:pt>
    <dgm:pt modelId="{A89BDF9B-611E-4963-879D-E0433EBF2795}" type="sibTrans" cxnId="{518C6BDA-42EE-4772-AA6B-012CC739311A}">
      <dgm:prSet/>
      <dgm:spPr/>
      <dgm:t>
        <a:bodyPr/>
        <a:lstStyle/>
        <a:p>
          <a:endParaRPr lang="es-PA"/>
        </a:p>
      </dgm:t>
    </dgm:pt>
    <dgm:pt modelId="{3873F454-E118-4599-B700-05CDD73485C5}" type="pres">
      <dgm:prSet presAssocID="{089ABEF3-4468-443C-854D-FF3082444045}" presName="Name0" presStyleCnt="0">
        <dgm:presLayoutVars>
          <dgm:dir/>
          <dgm:resizeHandles val="exact"/>
        </dgm:presLayoutVars>
      </dgm:prSet>
      <dgm:spPr/>
    </dgm:pt>
    <dgm:pt modelId="{2C74427D-559C-47EB-A3CC-96CE5081C6B7}" type="pres">
      <dgm:prSet presAssocID="{089ABEF3-4468-443C-854D-FF3082444045}" presName="cycle" presStyleCnt="0"/>
      <dgm:spPr/>
    </dgm:pt>
    <dgm:pt modelId="{70151A45-4B24-4934-8023-60AD1706B1AA}" type="pres">
      <dgm:prSet presAssocID="{7F9CC220-CA31-4EE0-83CF-B9D3C40F70EC}" presName="nodeFirstNode" presStyleLbl="node1" presStyleIdx="0" presStyleCnt="6" custRadScaleRad="98780">
        <dgm:presLayoutVars>
          <dgm:bulletEnabled val="1"/>
        </dgm:presLayoutVars>
      </dgm:prSet>
      <dgm:spPr/>
    </dgm:pt>
    <dgm:pt modelId="{FF48CB1A-D758-4DE8-A582-507214C43CAB}" type="pres">
      <dgm:prSet presAssocID="{06A2F9F8-E60D-4B5C-BA83-6CF4C747A674}" presName="sibTransFirstNode" presStyleLbl="bgShp" presStyleIdx="0" presStyleCnt="1" custLinFactNeighborX="29" custLinFactNeighborY="75"/>
      <dgm:spPr/>
    </dgm:pt>
    <dgm:pt modelId="{9D451FB3-E803-4E55-8A79-A926CE460E67}" type="pres">
      <dgm:prSet presAssocID="{ECB8EC13-3F39-4CD7-BF1A-A4E175C05091}" presName="nodeFollowingNodes" presStyleLbl="node1" presStyleIdx="1" presStyleCnt="6" custRadScaleRad="110383" custRadScaleInc="10403">
        <dgm:presLayoutVars>
          <dgm:bulletEnabled val="1"/>
        </dgm:presLayoutVars>
      </dgm:prSet>
      <dgm:spPr/>
    </dgm:pt>
    <dgm:pt modelId="{CFBA9E0A-F713-4E6B-B959-FE148703E66D}" type="pres">
      <dgm:prSet presAssocID="{8C604AD2-2463-4E12-A6BF-C50B26C4304D}" presName="nodeFollowingNodes" presStyleLbl="node1" presStyleIdx="2" presStyleCnt="6" custRadScaleRad="106631" custRadScaleInc="-17431">
        <dgm:presLayoutVars>
          <dgm:bulletEnabled val="1"/>
        </dgm:presLayoutVars>
      </dgm:prSet>
      <dgm:spPr/>
    </dgm:pt>
    <dgm:pt modelId="{9F6FADBF-5D14-4363-AD70-B9F602403699}" type="pres">
      <dgm:prSet presAssocID="{9D78B41C-94C7-49E1-B6E5-E9C64A2C1386}" presName="nodeFollowingNodes" presStyleLbl="node1" presStyleIdx="3" presStyleCnt="6" custRadScaleRad="94752" custRadScaleInc="-9569">
        <dgm:presLayoutVars>
          <dgm:bulletEnabled val="1"/>
        </dgm:presLayoutVars>
      </dgm:prSet>
      <dgm:spPr/>
    </dgm:pt>
    <dgm:pt modelId="{F7C15304-A1FF-4FA7-B98E-2BB39F5BE376}" type="pres">
      <dgm:prSet presAssocID="{34E4115E-A4D5-4B8A-939F-FD63457BFF68}" presName="nodeFollowingNodes" presStyleLbl="node1" presStyleIdx="4" presStyleCnt="6" custRadScaleRad="105829" custRadScaleInc="17193">
        <dgm:presLayoutVars>
          <dgm:bulletEnabled val="1"/>
        </dgm:presLayoutVars>
      </dgm:prSet>
      <dgm:spPr/>
    </dgm:pt>
    <dgm:pt modelId="{B4CB08E4-235F-49A4-9B90-FEA1A84FA9C2}" type="pres">
      <dgm:prSet presAssocID="{2FB7F5C5-94C9-4728-B0EA-110352CCFCE3}" presName="nodeFollowingNodes" presStyleLbl="node1" presStyleIdx="5" presStyleCnt="6" custRadScaleRad="117116" custRadScaleInc="-19190">
        <dgm:presLayoutVars>
          <dgm:bulletEnabled val="1"/>
        </dgm:presLayoutVars>
      </dgm:prSet>
      <dgm:spPr/>
    </dgm:pt>
  </dgm:ptLst>
  <dgm:cxnLst>
    <dgm:cxn modelId="{F3B20E0E-55DC-48EA-94E7-BF71BCA8F08F}" type="presOf" srcId="{34E4115E-A4D5-4B8A-939F-FD63457BFF68}" destId="{F7C15304-A1FF-4FA7-B98E-2BB39F5BE376}" srcOrd="0" destOrd="0" presId="urn:microsoft.com/office/officeart/2005/8/layout/cycle3"/>
    <dgm:cxn modelId="{10DCC43A-9173-4E8B-A081-1401A0A294BC}" srcId="{089ABEF3-4468-443C-854D-FF3082444045}" destId="{7F9CC220-CA31-4EE0-83CF-B9D3C40F70EC}" srcOrd="0" destOrd="0" parTransId="{8A0975A3-0320-4DA7-8DC9-E6773FC63D3F}" sibTransId="{06A2F9F8-E60D-4B5C-BA83-6CF4C747A674}"/>
    <dgm:cxn modelId="{54FFD06B-B245-45B8-9E60-3DF0FF9DDE2E}" srcId="{089ABEF3-4468-443C-854D-FF3082444045}" destId="{34E4115E-A4D5-4B8A-939F-FD63457BFF68}" srcOrd="4" destOrd="0" parTransId="{7A58CD93-8AF5-4E8F-AF18-7B737FD16FC1}" sibTransId="{2B182BB4-7444-48FE-954D-ACC9DA6E43AF}"/>
    <dgm:cxn modelId="{900CE678-4360-4003-80E7-31BF3E00D4EA}" type="presOf" srcId="{9D78B41C-94C7-49E1-B6E5-E9C64A2C1386}" destId="{9F6FADBF-5D14-4363-AD70-B9F602403699}" srcOrd="0" destOrd="0" presId="urn:microsoft.com/office/officeart/2005/8/layout/cycle3"/>
    <dgm:cxn modelId="{5DF9CF9F-9DD2-4ED2-BED0-A99867100865}" type="presOf" srcId="{7F9CC220-CA31-4EE0-83CF-B9D3C40F70EC}" destId="{70151A45-4B24-4934-8023-60AD1706B1AA}" srcOrd="0" destOrd="0" presId="urn:microsoft.com/office/officeart/2005/8/layout/cycle3"/>
    <dgm:cxn modelId="{A52544A6-338C-440C-9CE7-9B9445E24AEA}" srcId="{089ABEF3-4468-443C-854D-FF3082444045}" destId="{2FB7F5C5-94C9-4728-B0EA-110352CCFCE3}" srcOrd="5" destOrd="0" parTransId="{29E6286B-CB56-4F92-8F96-37341549C241}" sibTransId="{736F6F35-A1A7-4A09-85DE-95D2A1145538}"/>
    <dgm:cxn modelId="{63A1AFAA-E005-4EBA-93C6-FF08AABE0D21}" type="presOf" srcId="{06A2F9F8-E60D-4B5C-BA83-6CF4C747A674}" destId="{FF48CB1A-D758-4DE8-A582-507214C43CAB}" srcOrd="0" destOrd="0" presId="urn:microsoft.com/office/officeart/2005/8/layout/cycle3"/>
    <dgm:cxn modelId="{67A0FDBD-6DEC-4A6B-B74A-FDBBE7CD4F5E}" srcId="{089ABEF3-4468-443C-854D-FF3082444045}" destId="{8C604AD2-2463-4E12-A6BF-C50B26C4304D}" srcOrd="2" destOrd="0" parTransId="{9DF00890-D6B3-4284-B158-843F8BF0204C}" sibTransId="{B5F688A8-6946-433A-B81D-44473350F1F9}"/>
    <dgm:cxn modelId="{B6C5CCCA-EC8F-4548-AA77-50FF5688B9AD}" type="presOf" srcId="{ECB8EC13-3F39-4CD7-BF1A-A4E175C05091}" destId="{9D451FB3-E803-4E55-8A79-A926CE460E67}" srcOrd="0" destOrd="0" presId="urn:microsoft.com/office/officeart/2005/8/layout/cycle3"/>
    <dgm:cxn modelId="{A8DBD8D2-B1EB-4FD4-A4B6-A7E0499CEC30}" type="presOf" srcId="{089ABEF3-4468-443C-854D-FF3082444045}" destId="{3873F454-E118-4599-B700-05CDD73485C5}" srcOrd="0" destOrd="0" presId="urn:microsoft.com/office/officeart/2005/8/layout/cycle3"/>
    <dgm:cxn modelId="{F77B96D3-64AE-4017-97EF-2A349869DB2C}" type="presOf" srcId="{2FB7F5C5-94C9-4728-B0EA-110352CCFCE3}" destId="{B4CB08E4-235F-49A4-9B90-FEA1A84FA9C2}" srcOrd="0" destOrd="0" presId="urn:microsoft.com/office/officeart/2005/8/layout/cycle3"/>
    <dgm:cxn modelId="{518C6BDA-42EE-4772-AA6B-012CC739311A}" srcId="{089ABEF3-4468-443C-854D-FF3082444045}" destId="{9D78B41C-94C7-49E1-B6E5-E9C64A2C1386}" srcOrd="3" destOrd="0" parTransId="{B087454D-E731-4389-99D1-6A1F0C809E42}" sibTransId="{A89BDF9B-611E-4963-879D-E0433EBF2795}"/>
    <dgm:cxn modelId="{DC3212FB-FBF4-4F53-BACA-5D2B22C51DA5}" srcId="{089ABEF3-4468-443C-854D-FF3082444045}" destId="{ECB8EC13-3F39-4CD7-BF1A-A4E175C05091}" srcOrd="1" destOrd="0" parTransId="{56A9985C-A2FC-481C-8F1F-1F4C3097A453}" sibTransId="{BD47FC17-EA54-4972-A110-9B48FD29E906}"/>
    <dgm:cxn modelId="{D96C9FFB-51FC-4BAA-ACFE-B65FC1AB60F6}" type="presOf" srcId="{8C604AD2-2463-4E12-A6BF-C50B26C4304D}" destId="{CFBA9E0A-F713-4E6B-B959-FE148703E66D}" srcOrd="0" destOrd="0" presId="urn:microsoft.com/office/officeart/2005/8/layout/cycle3"/>
    <dgm:cxn modelId="{8A05BCC3-504C-4D4E-AE06-B33C07244965}" type="presParOf" srcId="{3873F454-E118-4599-B700-05CDD73485C5}" destId="{2C74427D-559C-47EB-A3CC-96CE5081C6B7}" srcOrd="0" destOrd="0" presId="urn:microsoft.com/office/officeart/2005/8/layout/cycle3"/>
    <dgm:cxn modelId="{3614C304-DD9C-40C5-A7FA-A87952334B64}" type="presParOf" srcId="{2C74427D-559C-47EB-A3CC-96CE5081C6B7}" destId="{70151A45-4B24-4934-8023-60AD1706B1AA}" srcOrd="0" destOrd="0" presId="urn:microsoft.com/office/officeart/2005/8/layout/cycle3"/>
    <dgm:cxn modelId="{83A71A3C-0478-4448-87B4-1DBB01F217D0}" type="presParOf" srcId="{2C74427D-559C-47EB-A3CC-96CE5081C6B7}" destId="{FF48CB1A-D758-4DE8-A582-507214C43CAB}" srcOrd="1" destOrd="0" presId="urn:microsoft.com/office/officeart/2005/8/layout/cycle3"/>
    <dgm:cxn modelId="{EE8BC6F6-8E91-4262-8194-99B2F9292FB4}" type="presParOf" srcId="{2C74427D-559C-47EB-A3CC-96CE5081C6B7}" destId="{9D451FB3-E803-4E55-8A79-A926CE460E67}" srcOrd="2" destOrd="0" presId="urn:microsoft.com/office/officeart/2005/8/layout/cycle3"/>
    <dgm:cxn modelId="{CBF00FEE-5070-4DCB-B5AF-64BBADF20A40}" type="presParOf" srcId="{2C74427D-559C-47EB-A3CC-96CE5081C6B7}" destId="{CFBA9E0A-F713-4E6B-B959-FE148703E66D}" srcOrd="3" destOrd="0" presId="urn:microsoft.com/office/officeart/2005/8/layout/cycle3"/>
    <dgm:cxn modelId="{82876A10-7268-48D6-8E01-2D9EBD61B7F5}" type="presParOf" srcId="{2C74427D-559C-47EB-A3CC-96CE5081C6B7}" destId="{9F6FADBF-5D14-4363-AD70-B9F602403699}" srcOrd="4" destOrd="0" presId="urn:microsoft.com/office/officeart/2005/8/layout/cycle3"/>
    <dgm:cxn modelId="{A7B38236-8E89-4576-93EB-A144E4656B9C}" type="presParOf" srcId="{2C74427D-559C-47EB-A3CC-96CE5081C6B7}" destId="{F7C15304-A1FF-4FA7-B98E-2BB39F5BE376}" srcOrd="5" destOrd="0" presId="urn:microsoft.com/office/officeart/2005/8/layout/cycle3"/>
    <dgm:cxn modelId="{04338833-9B89-4922-AF90-5A68432CCA93}" type="presParOf" srcId="{2C74427D-559C-47EB-A3CC-96CE5081C6B7}" destId="{B4CB08E4-235F-49A4-9B90-FEA1A84FA9C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8CB1A-D758-4DE8-A582-507214C43CAB}">
      <dsp:nvSpPr>
        <dsp:cNvPr id="0" name=""/>
        <dsp:cNvSpPr/>
      </dsp:nvSpPr>
      <dsp:spPr>
        <a:xfrm>
          <a:off x="1360369" y="24714"/>
          <a:ext cx="5410400" cy="5410400"/>
        </a:xfrm>
        <a:prstGeom prst="circularArrow">
          <a:avLst>
            <a:gd name="adj1" fmla="val 5274"/>
            <a:gd name="adj2" fmla="val 312630"/>
            <a:gd name="adj3" fmla="val 14229145"/>
            <a:gd name="adj4" fmla="val 17126425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51A45-4B24-4934-8023-60AD1706B1AA}">
      <dsp:nvSpPr>
        <dsp:cNvPr id="0" name=""/>
        <dsp:cNvSpPr/>
      </dsp:nvSpPr>
      <dsp:spPr>
        <a:xfrm>
          <a:off x="3036093" y="27269"/>
          <a:ext cx="2055812" cy="1027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7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Aprendizaje Automático (Machine </a:t>
          </a:r>
          <a:r>
            <a:rPr lang="es-PA" sz="17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Learning</a:t>
          </a:r>
          <a:r>
            <a:rPr lang="es-PA" sz="17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r>
            <a:rPr lang="es-PA" sz="1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endParaRPr lang="es-PA" sz="1700" kern="1200" dirty="0"/>
        </a:p>
      </dsp:txBody>
      <dsp:txXfrm>
        <a:off x="3086271" y="77447"/>
        <a:ext cx="1955456" cy="927550"/>
      </dsp:txXfrm>
    </dsp:sp>
    <dsp:sp modelId="{9D451FB3-E803-4E55-8A79-A926CE460E67}">
      <dsp:nvSpPr>
        <dsp:cNvPr id="0" name=""/>
        <dsp:cNvSpPr/>
      </dsp:nvSpPr>
      <dsp:spPr>
        <a:xfrm>
          <a:off x="5238097" y="1184904"/>
          <a:ext cx="2055812" cy="1027906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7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Redes Neuronales Artificiales</a:t>
          </a:r>
          <a:endParaRPr lang="es-PA" sz="1700" kern="1200" dirty="0"/>
        </a:p>
      </dsp:txBody>
      <dsp:txXfrm>
        <a:off x="5288275" y="1235082"/>
        <a:ext cx="1955456" cy="927550"/>
      </dsp:txXfrm>
    </dsp:sp>
    <dsp:sp modelId="{CFBA9E0A-F713-4E6B-B959-FE148703E66D}">
      <dsp:nvSpPr>
        <dsp:cNvPr id="0" name=""/>
        <dsp:cNvSpPr/>
      </dsp:nvSpPr>
      <dsp:spPr>
        <a:xfrm>
          <a:off x="5220554" y="3035469"/>
          <a:ext cx="2055812" cy="1027906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7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Sistemas de Lógica Difusa</a:t>
          </a:r>
          <a:endParaRPr lang="es-PA" sz="1700" kern="1200" dirty="0"/>
        </a:p>
      </dsp:txBody>
      <dsp:txXfrm>
        <a:off x="5270732" y="3085647"/>
        <a:ext cx="1955456" cy="927550"/>
      </dsp:txXfrm>
    </dsp:sp>
    <dsp:sp modelId="{9F6FADBF-5D14-4363-AD70-B9F602403699}">
      <dsp:nvSpPr>
        <dsp:cNvPr id="0" name=""/>
        <dsp:cNvSpPr/>
      </dsp:nvSpPr>
      <dsp:spPr>
        <a:xfrm>
          <a:off x="3214502" y="4267414"/>
          <a:ext cx="2055812" cy="1027906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700" b="1" i="0" kern="1200" dirty="0"/>
            <a:t>Modelos Generativos</a:t>
          </a:r>
          <a:endParaRPr lang="es-PA" sz="1700" kern="1200" dirty="0"/>
        </a:p>
      </dsp:txBody>
      <dsp:txXfrm>
        <a:off x="3264680" y="4317592"/>
        <a:ext cx="1955456" cy="927550"/>
      </dsp:txXfrm>
    </dsp:sp>
    <dsp:sp modelId="{F7C15304-A1FF-4FA7-B98E-2BB39F5BE376}">
      <dsp:nvSpPr>
        <dsp:cNvPr id="0" name=""/>
        <dsp:cNvSpPr/>
      </dsp:nvSpPr>
      <dsp:spPr>
        <a:xfrm>
          <a:off x="869848" y="3033780"/>
          <a:ext cx="2055812" cy="1027906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700" b="1" i="0" kern="1200" dirty="0"/>
            <a:t>Interacción Multimodal</a:t>
          </a:r>
          <a:endParaRPr lang="es-PA" sz="1700" kern="1200" dirty="0"/>
        </a:p>
      </dsp:txBody>
      <dsp:txXfrm>
        <a:off x="920026" y="3083958"/>
        <a:ext cx="1955456" cy="927550"/>
      </dsp:txXfrm>
    </dsp:sp>
    <dsp:sp modelId="{B4CB08E4-235F-49A4-9B90-FEA1A84FA9C2}">
      <dsp:nvSpPr>
        <dsp:cNvPr id="0" name=""/>
        <dsp:cNvSpPr/>
      </dsp:nvSpPr>
      <dsp:spPr>
        <a:xfrm>
          <a:off x="622566" y="1310680"/>
          <a:ext cx="2055812" cy="102790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7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Algoritmos Genéticos</a:t>
          </a:r>
          <a:endParaRPr lang="es-PA" sz="1700" kern="1200" dirty="0"/>
        </a:p>
      </dsp:txBody>
      <dsp:txXfrm>
        <a:off x="672744" y="1360858"/>
        <a:ext cx="1955456" cy="92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A6C7-5384-4DC5-A5C8-597FE2D3CEE4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5105400"/>
            <a:ext cx="2705101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7059410" y="5366305"/>
            <a:ext cx="449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Dr. Aquiles Peña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67500" y="6268998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Caracas, 30 de enero de 2024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5844926" y="2513569"/>
            <a:ext cx="6463393" cy="2232000"/>
          </a:xfrm>
        </p:spPr>
        <p:txBody>
          <a:bodyPr>
            <a:normAutofit fontScale="92500" lnSpcReduction="10000"/>
          </a:bodyPr>
          <a:lstStyle/>
          <a:p>
            <a:r>
              <a:rPr lang="es-PA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COEXISTENCIA </a:t>
            </a:r>
            <a:br>
              <a:rPr lang="es-PA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PA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HUMANO-MÁQUINA:</a:t>
            </a:r>
          </a:p>
          <a:p>
            <a:r>
              <a:rPr lang="es-P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HACIA UN FUTURO AUTOMATIZADO</a:t>
            </a:r>
          </a:p>
          <a:p>
            <a:r>
              <a:rPr lang="es-ES" sz="23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LOS SECTORES DE MANUFACTURA</a:t>
            </a:r>
            <a:r>
              <a:rPr lang="es-ES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3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SERVICIOS</a:t>
            </a:r>
            <a:endParaRPr lang="es-PA" sz="2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PA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1" name="CuadroTexto 7"/>
          <p:cNvSpPr txBox="1"/>
          <p:nvPr/>
        </p:nvSpPr>
        <p:spPr>
          <a:xfrm>
            <a:off x="4823875" y="476031"/>
            <a:ext cx="7258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REUNIÓN DE XXIV ANIVERSARIO</a:t>
            </a:r>
          </a:p>
          <a:p>
            <a:pPr algn="ctr"/>
            <a:r>
              <a:rPr lang="es-ES" sz="1600" b="1" dirty="0"/>
              <a:t>ASOCIACIÓN VENEZOLANA DE GESTIÓN DE INVESTIGACIÓN Y DESARROLLO AVEGID </a:t>
            </a:r>
          </a:p>
          <a:p>
            <a:pPr algn="ctr"/>
            <a:r>
              <a:rPr lang="es-ES" sz="1600" b="1" dirty="0"/>
              <a:t>ASOCIACIÓN INTERNACIONAL DE GESTIÓN DE INVESTIGACIÓN Y DESARROLLO </a:t>
            </a:r>
          </a:p>
          <a:p>
            <a:pPr algn="ctr"/>
            <a:r>
              <a:rPr lang="es-ES" sz="1600" b="1" dirty="0"/>
              <a:t>AIGID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60302" y="1811865"/>
            <a:ext cx="5988098" cy="4016103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aphicFrame>
        <p:nvGraphicFramePr>
          <p:cNvPr id="102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89845"/>
              </p:ext>
            </p:extLst>
          </p:nvPr>
        </p:nvGraphicFramePr>
        <p:xfrm>
          <a:off x="758372" y="45632"/>
          <a:ext cx="5572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6477904" imgH="771429" progId="Paint.Picture">
                  <p:embed/>
                </p:oleObj>
              </mc:Choice>
              <mc:Fallback>
                <p:oleObj name="Imagen de mapa de bits" r:id="rId3" imgW="6477904" imgH="771429" progId="Paint.Picture">
                  <p:embed/>
                  <p:pic>
                    <p:nvPicPr>
                      <p:cNvPr id="102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72" y="45632"/>
                        <a:ext cx="55721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49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RESULTADOS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62434" y="1646594"/>
            <a:ext cx="10515600" cy="5200520"/>
          </a:xfrm>
        </p:spPr>
        <p:txBody>
          <a:bodyPr>
            <a:normAutofit/>
          </a:bodyPr>
          <a:lstStyle/>
          <a:p>
            <a:pPr marL="0" indent="0" algn="l">
              <a:spcBef>
                <a:spcPts val="375"/>
              </a:spcBef>
              <a:spcAft>
                <a:spcPts val="375"/>
              </a:spcAft>
              <a:buNone/>
            </a:pPr>
            <a:endParaRPr lang="es-ES" sz="18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Impacto en el Empleo y las Habilidades Laborales</a:t>
            </a:r>
            <a:endParaRPr lang="es-ES" sz="2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ES" sz="2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Identificación de Habilidades Clave</a:t>
            </a:r>
            <a:endParaRPr lang="es-ES" sz="2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800100" lvl="1" indent="-342900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endParaRPr lang="es-ES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514350" indent="-514350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Eficiencia y Productividad</a:t>
            </a:r>
          </a:p>
          <a:p>
            <a:pPr marL="514350" indent="-514350">
              <a:buFont typeface="+mj-lt"/>
              <a:buAutoNum type="arabicPeriod"/>
            </a:pPr>
            <a:endParaRPr lang="es-ES" sz="2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Estrategias para la Implementación de IA</a:t>
            </a:r>
            <a:endParaRPr lang="es-ES" sz="2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457200" lvl="1" indent="0">
              <a:spcBef>
                <a:spcPts val="750"/>
              </a:spcBef>
              <a:spcAft>
                <a:spcPts val="750"/>
              </a:spcAft>
              <a:buNone/>
            </a:pPr>
            <a:endParaRPr lang="es-ES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Políticas Públicas para una Transición Justa</a:t>
            </a:r>
            <a:endParaRPr lang="es-ES" sz="2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es-ES" sz="1800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AFE5B6C-DA32-D340-193C-29C691272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474381"/>
            <a:ext cx="5181600" cy="35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2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23333" y="1834092"/>
            <a:ext cx="10515600" cy="4351338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ES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Transformación del Panorama Laboral</a:t>
            </a:r>
          </a:p>
          <a:p>
            <a:pPr algn="l"/>
            <a:endParaRPr lang="es-ES" b="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ES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Importancia de las Habilidades Complementarias</a:t>
            </a:r>
          </a:p>
          <a:p>
            <a:pPr algn="l"/>
            <a:endParaRPr lang="es-ES" b="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ES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Desafíos Éticos y Sociales</a:t>
            </a:r>
          </a:p>
          <a:p>
            <a:pPr algn="l"/>
            <a:endParaRPr lang="es-ES" b="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ES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Estrategias para una Colaboración Efectiva</a:t>
            </a:r>
          </a:p>
          <a:p>
            <a:pPr marL="0" indent="0" algn="l">
              <a:spcBef>
                <a:spcPts val="375"/>
              </a:spcBef>
              <a:spcAft>
                <a:spcPts val="375"/>
              </a:spcAft>
              <a:buNone/>
            </a:pPr>
            <a:endParaRPr lang="es-ES" b="1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s-ES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Políticas Públicas y Futuro del Trabajo</a:t>
            </a:r>
          </a:p>
          <a:p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0E04A8-B594-57D9-8056-D18D183AE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61" y="3169561"/>
            <a:ext cx="3696905" cy="36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 consultada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FE011D-580A-BEBD-0876-885A8A92D6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234" y="5520"/>
            <a:ext cx="3546764" cy="1147820"/>
          </a:xfrm>
          <a:prstGeom prst="rect">
            <a:avLst/>
          </a:prstGeom>
        </p:spPr>
      </p:pic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B90660-08C3-ABCC-74B7-7026EA779DBB}"/>
              </a:ext>
            </a:extLst>
          </p:cNvPr>
          <p:cNvSpPr txBox="1"/>
          <p:nvPr/>
        </p:nvSpPr>
        <p:spPr>
          <a:xfrm>
            <a:off x="423341" y="1243904"/>
            <a:ext cx="10183699" cy="562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Abbas, N.,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Imran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 S.,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Manzoor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R.,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Hussain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T., &amp;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Hussain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M. (2023). Role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Artificial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Intelligence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Tools in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Enhancing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'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Educational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Performance at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Higher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Levels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, 36-49. https://doi.org/10.55529/jaimlnn.35.36.49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Chen, L., Chen, P., &amp; Lin, Z. (2020). Artificial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Intelligence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Institute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Electrical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Electronics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Engineers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8, 75264-75278. https://doi.org/10.1109/access.2020.2988510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Giannini,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Stefania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(2023)  La IA generativa y el futuro de la educación. UNESCO. https://unesdoc.unesco.org/ark:/48223/pf0000385877_spa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González-González, C. (2023). El impacto de la inteligencia artificial en la educación: transformación de la forma de enseñar y de aprender.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Laguna, 51-60. https://doi.org/10.25145/j.qurricul.2023.36.03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Hernández, F., &amp; Prats, G. (2022). Aportes de ingeniería en inteligencia artificial aplicada en la educación. Área de Innovación y Desarrollo, S.L., 11(1), 133-143. https://doi.org/10.17993/3ctic.2022.111.133-143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Holmes, W., </a:t>
            </a:r>
            <a:r>
              <a:rPr lang="es-PA" sz="700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Bialik</a:t>
            </a:r>
            <a:r>
              <a:rPr lang="es-PA" sz="700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M., &amp; </a:t>
            </a:r>
            <a:r>
              <a:rPr lang="es-PA" sz="700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Fadel</a:t>
            </a:r>
            <a:r>
              <a:rPr lang="es-PA" sz="700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C. (2019). </a:t>
            </a:r>
            <a:r>
              <a:rPr lang="es-PA" sz="700" i="1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Artificial </a:t>
            </a:r>
            <a:r>
              <a:rPr lang="es-PA" sz="700" i="1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Intelligence</a:t>
            </a:r>
            <a:r>
              <a:rPr lang="es-PA" sz="700" i="1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s-PA" sz="700" i="1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es-PA" sz="700" i="1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PA" sz="700" i="1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Promises</a:t>
            </a:r>
            <a:r>
              <a:rPr lang="es-PA" sz="700" i="1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s-PA" sz="700" i="1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Implications</a:t>
            </a:r>
            <a:r>
              <a:rPr lang="es-PA" sz="700" i="1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i="1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s-PA" sz="700" i="1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i="1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Teaching</a:t>
            </a:r>
            <a:r>
              <a:rPr lang="es-PA" sz="700" i="1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s-PA" sz="700" i="1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Learning</a:t>
            </a:r>
            <a:r>
              <a:rPr lang="es-PA" sz="700" i="1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PA" sz="700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Center </a:t>
            </a:r>
            <a:r>
              <a:rPr lang="es-PA" sz="700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s-PA" sz="700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Curriculum</a:t>
            </a:r>
            <a:r>
              <a:rPr lang="es-PA" sz="700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Redesign</a:t>
            </a:r>
            <a:r>
              <a:rPr lang="es-PA" sz="700" dirty="0">
                <a:solidFill>
                  <a:srgbClr val="1215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https://www.researchgate.net/publication/332180327</a:t>
            </a:r>
            <a:r>
              <a:rPr lang="es-PA" sz="700" dirty="0">
                <a:solidFill>
                  <a:srgbClr val="3874A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A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Holmes W., </a:t>
            </a:r>
            <a:r>
              <a:rPr lang="es-PA" sz="7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Tuomi</a:t>
            </a:r>
            <a:r>
              <a:rPr lang="es-PA" sz="7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I. (2022)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art and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practice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AI in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Volume57, Issue4,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Special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Issue:Futures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artificial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intelligence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December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2022, Pages 542-570. https://onlinelibrary.wiley.com/doi/full/10.1111/ejed.12533 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Kadaruddin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K. (2023).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Empowering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through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Generative AI: Innovative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Instructional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Strategies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Tomorrow's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Learners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, 4(2), 618-625. https://doi.org/10.56442/ijble.v4i2.215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Karthick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AV. &amp;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Gopalsamy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S. (2022) Artificial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Intelligence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Trends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Challenges</a:t>
            </a:r>
            <a:r>
              <a:rPr lang="es-PA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https://www.researchgate.net/publication/368956631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Luckin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Rosemary &amp; Holmes, Wayne. (2016).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Intelligence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Unleashed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argument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AI in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https://www.researchgate.net/publication/299561597 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Mello, F., Freitas, L., Pereira, D., Cabral, D.,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Tedesco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P., &amp;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Ramalho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G. (2023).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Generative AI: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Context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Recent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Developments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Cornell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https://doi.org/10.48550/arxiv.2309.12332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Mosquera, M., Suarez, G., &amp; Bucheli, V. (2021). Una revisión sistemática sobre aula invertida y aprendizaje colaborativo apoyados en inteligencia artificial para el aprendizaje de programación.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District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Bogotá, 25(69), 196-214. https://doi.org/10.14483/22487638.16934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Paul, R., &amp; Elder, L. (2021)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Critical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Thinking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Tools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Taking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Charge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Your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Professional and Personal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Life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Fourth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Edición.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Rowman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LittleFields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UK.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Paul, R., &amp; Elder, L. (2004). Estándares de Competencia para el Pensamiento Crítico. Recuperado de https://www.criticalthinking.org/resources/PDF/SP-Comp_Standards.pdf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Paul, R., &amp; Elder, L. (2003). Una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mini-guía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el pensamiento crítico, conceptos y herramientas. Recuperado de https://www.criticalthinking.org/resources/PDF/ SP-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ConceptsandTools.pdf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Tamayo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O. E., Zona, R., &amp; Loaiza, Y. E. (2015). El pensamiento crítico en la educación. Algunas categorías centrales en su estudio. Revista Latinoamericana de Estudios Educativos, 11(2), 111-133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Tuomi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I. (2018) The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Impact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Artificial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Intelligence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Learning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Teaching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Education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Policies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future, Eds. Cabrera, M.,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Vuorikari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 &amp;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Punie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Y., EUR 29442 EN,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Publications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Office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European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Luxembourg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ISBN 978-92-79-97257-7, doi:10.2760/12297, JRC113226.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Sambola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D. (2023). Inteligencia Artificial en la Educación: Estado del Arte.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Wani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39(79), 13–26. https://doi.org/10.5377/wani.v39i79.1680Suasnabas, L., Carrillo, S., Castillo D., Medina, S., &amp; Vasquez,  C. (2019) Inteligencia Artificial en las Ciencia.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Mawil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Publicaciones de Ecuador. http://dx.doi.org/10.26820/inteligencia-artificialRosas, V. (2023). Aplicaciones de Inteligencia Artificial Aliadas en la Enseñanza de las Matemáticas.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Latin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American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Association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Advancement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Sciences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7(4), 7454-7467. https://doi.org/10.37811/cl_rcm.v7i4.7498Rueda, P E R., &amp; Lenis, D A G. (2023). Fortalezas y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desafios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la articulación del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curriculo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por competencias y las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metodologias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activas.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Latin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American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Association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Advancement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Sciences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7(2), 9284-9297. https://doi.org/10.37811/cl_rcm.v7i2.6032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Russell, S., &amp;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Norvig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P. (2021). Artificial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Intelligence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 Modern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Approach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(4th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Edition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Pearson.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UNESCO (2024) Guía para el uso de IA generativa en educación e investigación 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UNESCO (2024a) El uso de la IA en la educación: decidir el futuro que queremos. https://www.unesco.org/es/articles/el-uso-de-la-ia-en-la-educacion-decidir-el-futuro-que-queremos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720"/>
              </a:spcBef>
              <a:spcAft>
                <a:spcPts val="360"/>
              </a:spcAft>
            </a:pP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UNICEF (2021).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Policy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guidance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AI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children</a:t>
            </a:r>
            <a:r>
              <a:rPr lang="es-PA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https://www.unicef.org/globa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linsi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sz="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ght</a:t>
            </a:r>
            <a:r>
              <a:rPr lang="es-PA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/media/ 2356/file/UNICEF-Global-Insight-policy-guidance-AI-children-2.0-2021.pdf.pdf 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A" sz="700" spc="10" dirty="0">
                <a:solidFill>
                  <a:srgbClr val="1818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Wu, J., Gan, W., Chen, Z., </a:t>
            </a:r>
            <a:r>
              <a:rPr lang="es-PA" sz="700" spc="10" dirty="0" err="1">
                <a:solidFill>
                  <a:srgbClr val="1818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Wan</a:t>
            </a:r>
            <a:r>
              <a:rPr lang="es-PA" sz="700" spc="10" dirty="0">
                <a:solidFill>
                  <a:srgbClr val="1818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S., &amp; Lin, H. (2023). AI-</a:t>
            </a:r>
            <a:r>
              <a:rPr lang="es-PA" sz="700" spc="10" dirty="0" err="1">
                <a:solidFill>
                  <a:srgbClr val="1818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Generated</a:t>
            </a:r>
            <a:r>
              <a:rPr lang="es-PA" sz="700" spc="10" dirty="0">
                <a:solidFill>
                  <a:srgbClr val="1818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Content (AIGC): A </a:t>
            </a:r>
            <a:r>
              <a:rPr lang="es-PA" sz="700" spc="10" dirty="0" err="1">
                <a:solidFill>
                  <a:srgbClr val="1818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Survey</a:t>
            </a:r>
            <a:r>
              <a:rPr lang="es-PA" sz="700" spc="10" dirty="0">
                <a:solidFill>
                  <a:srgbClr val="1818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Cornell </a:t>
            </a:r>
            <a:r>
              <a:rPr lang="es-PA" sz="700" spc="10" dirty="0" err="1">
                <a:solidFill>
                  <a:srgbClr val="1818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</a:t>
            </a:r>
            <a:r>
              <a:rPr lang="es-PA" sz="700" spc="10" dirty="0">
                <a:solidFill>
                  <a:srgbClr val="1818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PA" sz="7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https://doi.org/10.48550/arxiv.2304.06632</a:t>
            </a:r>
            <a:endParaRPr lang="es-P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PA" sz="700" dirty="0"/>
          </a:p>
        </p:txBody>
      </p:sp>
    </p:spTree>
    <p:extLst>
      <p:ext uri="{BB962C8B-B14F-4D97-AF65-F5344CB8AC3E}">
        <p14:creationId xmlns:p14="http://schemas.microsoft.com/office/powerpoint/2010/main" val="358855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CCF2-6DEE-39EF-C481-95E715B8D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D8EF08-8107-1972-FEBB-F2069CA0F21E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BBF965-8C33-F44F-4305-30642C21C938}"/>
              </a:ext>
            </a:extLst>
          </p:cNvPr>
          <p:cNvSpPr txBox="1"/>
          <p:nvPr/>
        </p:nvSpPr>
        <p:spPr>
          <a:xfrm>
            <a:off x="3467100" y="3295650"/>
            <a:ext cx="5238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¡¡GRACIAS!!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Blackadder ITC" panose="04020505051007020D02" pitchFamily="82" charset="0"/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A707131F-EA4B-37BD-8F98-C68B08C98F2F}"/>
              </a:ext>
            </a:extLst>
          </p:cNvPr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78F952-0869-AF6E-7E9E-798D525ADB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234" y="5520"/>
            <a:ext cx="3546764" cy="1147820"/>
          </a:xfrm>
          <a:prstGeom prst="rect">
            <a:avLst/>
          </a:prstGeom>
        </p:spPr>
      </p:pic>
      <p:pic>
        <p:nvPicPr>
          <p:cNvPr id="6" name="Imagen1">
            <a:extLst>
              <a:ext uri="{FF2B5EF4-FFF2-40B4-BE49-F238E27FC236}">
                <a16:creationId xmlns:a16="http://schemas.microsoft.com/office/drawing/2014/main" id="{155D9EA3-0582-6E42-FCBC-E210AEB3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78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049691-AE99-3E09-522F-420CDD77A1CB}"/>
              </a:ext>
            </a:extLst>
          </p:cNvPr>
          <p:cNvSpPr txBox="1"/>
          <p:nvPr/>
        </p:nvSpPr>
        <p:spPr>
          <a:xfrm>
            <a:off x="830423" y="1486185"/>
            <a:ext cx="953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latin typeface="Arial Rounded MT Bold" panose="020F0704030504030204" pitchFamily="34" charset="0"/>
              </a:rPr>
              <a:t>1.- “</a:t>
            </a:r>
            <a:r>
              <a:rPr lang="es-ES" sz="3600" b="1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Inteligencia</a:t>
            </a:r>
            <a:r>
              <a:rPr lang="es-ES" sz="3600" b="1" dirty="0">
                <a:latin typeface="Arial Rounded MT Bold" panose="020F0704030504030204" pitchFamily="34" charset="0"/>
              </a:rPr>
              <a:t> Artificial”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37F873-3E01-245D-BAFA-FC28466479B8}"/>
              </a:ext>
            </a:extLst>
          </p:cNvPr>
          <p:cNvSpPr txBox="1"/>
          <p:nvPr/>
        </p:nvSpPr>
        <p:spPr>
          <a:xfrm>
            <a:off x="895736" y="4909143"/>
            <a:ext cx="953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3600" b="1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 Desafíos para los trabajadores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0F8B9B-D4C1-2276-AFD7-DF6B8F5762E4}"/>
              </a:ext>
            </a:extLst>
          </p:cNvPr>
          <p:cNvSpPr txBox="1"/>
          <p:nvPr/>
        </p:nvSpPr>
        <p:spPr>
          <a:xfrm>
            <a:off x="895737" y="3201863"/>
            <a:ext cx="9535885" cy="63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3600" b="1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2.- Habilidades demandadas en el futuro</a:t>
            </a:r>
          </a:p>
        </p:txBody>
      </p:sp>
    </p:spTree>
    <p:extLst>
      <p:ext uri="{BB962C8B-B14F-4D97-AF65-F5344CB8AC3E}">
        <p14:creationId xmlns:p14="http://schemas.microsoft.com/office/powerpoint/2010/main" val="2577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62CA-982D-ABA5-7E0D-CA439F9BD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FEFC03-A771-5319-B61A-D1467BBE01DA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605E315D-BD80-286A-F035-E0D061BC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FCC64B-2271-7554-6E69-B4C7916EDF44}"/>
              </a:ext>
            </a:extLst>
          </p:cNvPr>
          <p:cNvSpPr txBox="1"/>
          <p:nvPr/>
        </p:nvSpPr>
        <p:spPr>
          <a:xfrm>
            <a:off x="830422" y="1297387"/>
            <a:ext cx="953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latin typeface="Arial Rounded MT Bold" panose="020F0704030504030204" pitchFamily="34" charset="0"/>
              </a:rPr>
              <a:t>1.- “</a:t>
            </a:r>
            <a:r>
              <a:rPr lang="es-ES" sz="3600" b="1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Inteligencia</a:t>
            </a:r>
            <a:r>
              <a:rPr lang="es-ES" sz="3600" b="1" dirty="0">
                <a:latin typeface="Arial Rounded MT Bold" panose="020F0704030504030204" pitchFamily="34" charset="0"/>
              </a:rPr>
              <a:t> Artificial”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A47B98-C051-E387-1D5F-2CF14AD35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09" y="1943718"/>
            <a:ext cx="7076955" cy="380442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B4834E5-D9BF-ADF0-FC86-0F37293FB4DA}"/>
              </a:ext>
            </a:extLst>
          </p:cNvPr>
          <p:cNvSpPr/>
          <p:nvPr/>
        </p:nvSpPr>
        <p:spPr>
          <a:xfrm>
            <a:off x="2724202" y="5757475"/>
            <a:ext cx="220631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s-PA" sz="3600" dirty="0"/>
              <a:t>Marketing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87FBC89-85FE-E45F-517C-63A85B5213EF}"/>
              </a:ext>
            </a:extLst>
          </p:cNvPr>
          <p:cNvSpPr/>
          <p:nvPr/>
        </p:nvSpPr>
        <p:spPr>
          <a:xfrm>
            <a:off x="5439744" y="5757476"/>
            <a:ext cx="419877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PA" sz="3600" dirty="0"/>
              <a:t>Tipos de Inteligencias</a:t>
            </a:r>
          </a:p>
        </p:txBody>
      </p:sp>
    </p:spTree>
    <p:extLst>
      <p:ext uri="{BB962C8B-B14F-4D97-AF65-F5344CB8AC3E}">
        <p14:creationId xmlns:p14="http://schemas.microsoft.com/office/powerpoint/2010/main" val="407040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AA2AF-420A-DA53-A8E2-58E5813E7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973BE05-F568-2CCE-9636-518F6AC3F739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76B52BEF-A002-AEA3-B0EF-A5B652C9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66083E7-63C6-3342-A50B-5620A3439168}"/>
              </a:ext>
            </a:extLst>
          </p:cNvPr>
          <p:cNvSpPr/>
          <p:nvPr/>
        </p:nvSpPr>
        <p:spPr>
          <a:xfrm>
            <a:off x="7700268" y="2031249"/>
            <a:ext cx="250741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s-PA" sz="2800" dirty="0"/>
              <a:t>Oficina On-Line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41D2C6-70E6-7301-9754-D436F753839C}"/>
              </a:ext>
            </a:extLst>
          </p:cNvPr>
          <p:cNvSpPr/>
          <p:nvPr/>
        </p:nvSpPr>
        <p:spPr>
          <a:xfrm>
            <a:off x="7700268" y="2605331"/>
            <a:ext cx="313419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PA" sz="2800" dirty="0"/>
              <a:t>Nuevas Profesiones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859771-7E93-2355-D462-257C7D096DDA}"/>
              </a:ext>
            </a:extLst>
          </p:cNvPr>
          <p:cNvSpPr txBox="1"/>
          <p:nvPr/>
        </p:nvSpPr>
        <p:spPr>
          <a:xfrm>
            <a:off x="671801" y="1254673"/>
            <a:ext cx="9535885" cy="63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A" sz="3600" b="1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2.- Habilidades demandadas en el Futuro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62889B2-28C8-BF72-2CDC-B8B01D671B23}"/>
              </a:ext>
            </a:extLst>
          </p:cNvPr>
          <p:cNvSpPr/>
          <p:nvPr/>
        </p:nvSpPr>
        <p:spPr>
          <a:xfrm>
            <a:off x="1106188" y="1961798"/>
            <a:ext cx="64928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>
              <a:spcAft>
                <a:spcPts val="1500"/>
              </a:spcAft>
            </a:pPr>
            <a:r>
              <a:rPr lang="es-ES" sz="3200" b="1" i="0" dirty="0">
                <a:solidFill>
                  <a:srgbClr val="000000"/>
                </a:solidFill>
                <a:effectLst/>
                <a:latin typeface="-apple-system"/>
              </a:rPr>
              <a:t>¿Cómo serán los empleos del futuro?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6AFDBC-1309-A71D-C0B5-79C64C72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1" y="2693114"/>
            <a:ext cx="5645023" cy="36616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1B2E5BC9-4583-0637-EC97-49802D83880E}"/>
              </a:ext>
            </a:extLst>
          </p:cNvPr>
          <p:cNvSpPr/>
          <p:nvPr/>
        </p:nvSpPr>
        <p:spPr>
          <a:xfrm>
            <a:off x="7700268" y="3167390"/>
            <a:ext cx="419877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PA" sz="2800" dirty="0"/>
              <a:t>Globalización Económicas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78819F4-14B8-BDEE-3996-3FF9A756B4D2}"/>
              </a:ext>
            </a:extLst>
          </p:cNvPr>
          <p:cNvSpPr/>
          <p:nvPr/>
        </p:nvSpPr>
        <p:spPr>
          <a:xfrm>
            <a:off x="6483731" y="3808418"/>
            <a:ext cx="3363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>
              <a:spcAft>
                <a:spcPts val="1500"/>
              </a:spcAft>
            </a:pPr>
            <a:r>
              <a:rPr lang="es-ES" sz="3200" b="1" i="0" dirty="0">
                <a:solidFill>
                  <a:srgbClr val="000000"/>
                </a:solidFill>
                <a:effectLst/>
                <a:latin typeface="-apple-system"/>
              </a:rPr>
              <a:t>Nuevas exigencias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0F3777-08EE-776A-2B9B-597B6A57F095}"/>
              </a:ext>
            </a:extLst>
          </p:cNvPr>
          <p:cNvSpPr/>
          <p:nvPr/>
        </p:nvSpPr>
        <p:spPr>
          <a:xfrm>
            <a:off x="6574628" y="4348382"/>
            <a:ext cx="310117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s-PA" sz="2800" dirty="0"/>
              <a:t>Pensamiento Critico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6DCC66F-1EB7-D9AA-D1CF-B36A29D23039}"/>
              </a:ext>
            </a:extLst>
          </p:cNvPr>
          <p:cNvSpPr/>
          <p:nvPr/>
        </p:nvSpPr>
        <p:spPr>
          <a:xfrm>
            <a:off x="6574628" y="4941599"/>
            <a:ext cx="183729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s-PA" sz="2800" dirty="0"/>
              <a:t>Creatividad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6DE78B9-F45D-FE8E-B2C5-97B71F53122E}"/>
              </a:ext>
            </a:extLst>
          </p:cNvPr>
          <p:cNvSpPr/>
          <p:nvPr/>
        </p:nvSpPr>
        <p:spPr>
          <a:xfrm>
            <a:off x="6574628" y="5529374"/>
            <a:ext cx="513647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l">
              <a:spcAft>
                <a:spcPts val="1500"/>
              </a:spcAft>
            </a:pPr>
            <a:r>
              <a:rPr lang="es-PA" sz="2800" i="0" dirty="0">
                <a:solidFill>
                  <a:srgbClr val="000000"/>
                </a:solidFill>
                <a:effectLst/>
                <a:latin typeface="-apple-system"/>
              </a:rPr>
              <a:t>Desarrollar </a:t>
            </a:r>
            <a:r>
              <a:rPr lang="es-PA" sz="2800" dirty="0">
                <a:solidFill>
                  <a:srgbClr val="000000"/>
                </a:solidFill>
                <a:latin typeface="-apple-system"/>
              </a:rPr>
              <a:t>I</a:t>
            </a:r>
            <a:r>
              <a:rPr lang="es-PA" sz="2800" i="0" dirty="0">
                <a:solidFill>
                  <a:srgbClr val="000000"/>
                </a:solidFill>
                <a:effectLst/>
                <a:latin typeface="-apple-system"/>
              </a:rPr>
              <a:t>nteligencia Emocional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8AC4CD9-2345-7CB8-825B-E7403D22FABF}"/>
              </a:ext>
            </a:extLst>
          </p:cNvPr>
          <p:cNvSpPr/>
          <p:nvPr/>
        </p:nvSpPr>
        <p:spPr>
          <a:xfrm>
            <a:off x="6574628" y="6149327"/>
            <a:ext cx="510248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l">
              <a:spcAft>
                <a:spcPts val="1500"/>
              </a:spcAft>
            </a:pPr>
            <a:r>
              <a:rPr lang="es-ES" sz="2800" dirty="0">
                <a:solidFill>
                  <a:srgbClr val="000000"/>
                </a:solidFill>
                <a:latin typeface="-apple-system"/>
              </a:rPr>
              <a:t>C</a:t>
            </a:r>
            <a:r>
              <a:rPr lang="es-ES" sz="2800" i="0" dirty="0">
                <a:solidFill>
                  <a:srgbClr val="000000"/>
                </a:solidFill>
                <a:effectLst/>
                <a:latin typeface="-apple-system"/>
              </a:rPr>
              <a:t>apacidad para tomar decisiones</a:t>
            </a:r>
          </a:p>
        </p:txBody>
      </p:sp>
    </p:spTree>
    <p:extLst>
      <p:ext uri="{BB962C8B-B14F-4D97-AF65-F5344CB8AC3E}">
        <p14:creationId xmlns:p14="http://schemas.microsoft.com/office/powerpoint/2010/main" val="36701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EF8D2-12E0-4CD5-CC65-E7CAD7D7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EEF6BDE-C440-456F-D509-771EB5C2FD2C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9C422EA6-7B47-AAFC-6651-CE2FFBC0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4F703F-603D-9527-E305-4C50C79D92C5}"/>
              </a:ext>
            </a:extLst>
          </p:cNvPr>
          <p:cNvSpPr txBox="1"/>
          <p:nvPr/>
        </p:nvSpPr>
        <p:spPr>
          <a:xfrm>
            <a:off x="830422" y="1297387"/>
            <a:ext cx="953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latin typeface="Arial Rounded MT Bold" panose="020F0704030504030204" pitchFamily="34" charset="0"/>
              </a:rPr>
              <a:t>3.- </a:t>
            </a:r>
            <a:r>
              <a:rPr lang="es-PA" sz="3600" b="1" kern="1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Desafíos para los trabajadores</a:t>
            </a:r>
            <a:endParaRPr lang="es-ES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C4ACF3-ADC5-12B6-3C5F-3FFB56C1C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7" y="2191943"/>
            <a:ext cx="6577831" cy="36770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451A54-7C03-B963-5F3F-11D0C158E510}"/>
              </a:ext>
            </a:extLst>
          </p:cNvPr>
          <p:cNvSpPr txBox="1"/>
          <p:nvPr/>
        </p:nvSpPr>
        <p:spPr>
          <a:xfrm>
            <a:off x="7921902" y="2191943"/>
            <a:ext cx="327026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A" sz="2400" b="0" i="0" dirty="0">
                <a:solidFill>
                  <a:srgbClr val="000000"/>
                </a:solidFill>
                <a:effectLst/>
                <a:latin typeface="Inter"/>
              </a:rPr>
              <a:t>Desempleo tecnológico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D78895E-5C91-475C-E7AB-D145EE2BCD14}"/>
              </a:ext>
            </a:extLst>
          </p:cNvPr>
          <p:cNvSpPr txBox="1"/>
          <p:nvPr/>
        </p:nvSpPr>
        <p:spPr>
          <a:xfrm>
            <a:off x="7921901" y="4216476"/>
            <a:ext cx="4160031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40C28"/>
                </a:solidFill>
                <a:latin typeface="Google Sans"/>
              </a:rPr>
              <a:t>P</a:t>
            </a:r>
            <a:r>
              <a:rPr lang="es-ES" sz="2400" b="0" i="0" dirty="0">
                <a:solidFill>
                  <a:srgbClr val="040C28"/>
                </a:solidFill>
                <a:effectLst/>
                <a:latin typeface="Google Sans"/>
              </a:rPr>
              <a:t>osible discriminación en la </a:t>
            </a:r>
          </a:p>
          <a:p>
            <a:r>
              <a:rPr lang="es-ES" sz="2400" b="0" i="0" dirty="0">
                <a:solidFill>
                  <a:srgbClr val="040C28"/>
                </a:solidFill>
                <a:effectLst/>
                <a:latin typeface="Google Sans"/>
              </a:rPr>
              <a:t>selección de candidatos</a:t>
            </a:r>
            <a:r>
              <a:rPr lang="es-ES" sz="24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es-PA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C6257E-61A6-DCB6-39DA-59866219B29E}"/>
              </a:ext>
            </a:extLst>
          </p:cNvPr>
          <p:cNvSpPr txBox="1"/>
          <p:nvPr/>
        </p:nvSpPr>
        <p:spPr>
          <a:xfrm>
            <a:off x="7921903" y="2769747"/>
            <a:ext cx="290696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A" sz="2400" b="0" i="0" dirty="0">
                <a:solidFill>
                  <a:srgbClr val="000000"/>
                </a:solidFill>
                <a:effectLst/>
                <a:latin typeface="Inter"/>
              </a:rPr>
              <a:t>Formación continua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8AF0A4-516D-A9C6-BB69-93C44861A5B2}"/>
              </a:ext>
            </a:extLst>
          </p:cNvPr>
          <p:cNvSpPr txBox="1"/>
          <p:nvPr/>
        </p:nvSpPr>
        <p:spPr>
          <a:xfrm>
            <a:off x="7921901" y="3429000"/>
            <a:ext cx="402456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A" sz="2400" b="0" i="0" dirty="0">
                <a:solidFill>
                  <a:srgbClr val="000000"/>
                </a:solidFill>
                <a:effectLst/>
                <a:latin typeface="Inter"/>
              </a:rPr>
              <a:t>Aprender nuevas profesiones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4503CD-6637-0CE9-E0DD-4C8193656E6A}"/>
              </a:ext>
            </a:extLst>
          </p:cNvPr>
          <p:cNvSpPr txBox="1"/>
          <p:nvPr/>
        </p:nvSpPr>
        <p:spPr>
          <a:xfrm>
            <a:off x="7921902" y="5378702"/>
            <a:ext cx="416003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40C28"/>
                </a:solidFill>
                <a:latin typeface="Google Sans"/>
              </a:rPr>
              <a:t>Coexistencia Hombre-Maquina</a:t>
            </a:r>
            <a:endParaRPr lang="es-ES" sz="2400" b="0" i="0" dirty="0">
              <a:solidFill>
                <a:srgbClr val="040C28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92102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38200" y="1825625"/>
            <a:ext cx="10769600" cy="4351338"/>
          </a:xfrm>
        </p:spPr>
        <p:txBody>
          <a:bodyPr>
            <a:normAutofit/>
          </a:bodyPr>
          <a:lstStyle/>
          <a:p>
            <a:r>
              <a:rPr lang="es-ES" sz="360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¿Cómo afecta la integración de la inteligencia artificial en los procesos productivos de los sectores de manufactura y servicios a la demanda de habilidades laborales y a la estructura del empleo? </a:t>
            </a:r>
          </a:p>
          <a:p>
            <a:r>
              <a:rPr lang="es-ES" sz="360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¿Cuáles son las estrategias más efectivas para facilitar una transición colaborativa entre humanos y máquinas?</a:t>
            </a:r>
            <a:endParaRPr lang="es-ES" sz="3600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5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5491" y="343454"/>
            <a:ext cx="872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 DE LA INVESTIGACIÓN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El propósito de esta investigación es analizar críticamente las implicaciones de la integración de la inteligencia artificial en los procesos productivos de los sectores de manufactura y servicios. </a:t>
            </a:r>
          </a:p>
          <a:p>
            <a:r>
              <a:rPr lang="es-ES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Se busca identificar los principales desafíos y oportunidades que esta transformación presenta para los trabajadores y las empresas, con el fin de proponer estrategias efectivas que faciliten una transición justa y colaborativa entre humanos y máquinas. Además, se pretende determinar las habilidades laborales más demandadas en un entorno cada vez más automatizado y explorar las políticas públicas necesarias para garantizar una adaptación equitativa y sostenible a este nuevo paradigma laboral.</a:t>
            </a:r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45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6716-FD48-02B0-F077-86F54B73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4C8A8E9-1C7A-F258-9604-31D60B6D8850}"/>
              </a:ext>
            </a:extLst>
          </p:cNvPr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362138-8E12-0C83-5C3B-81851EDAA0EA}"/>
              </a:ext>
            </a:extLst>
          </p:cNvPr>
          <p:cNvSpPr txBox="1"/>
          <p:nvPr/>
        </p:nvSpPr>
        <p:spPr>
          <a:xfrm>
            <a:off x="0" y="346483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>
            <a:extLst>
              <a:ext uri="{FF2B5EF4-FFF2-40B4-BE49-F238E27FC236}">
                <a16:creationId xmlns:a16="http://schemas.microsoft.com/office/drawing/2014/main" id="{A6BBAFA5-DA6C-BDE3-0D49-ED21011A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9959BCA-FAAE-BB3C-9FFA-8717AABCC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464147"/>
              </p:ext>
            </p:extLst>
          </p:nvPr>
        </p:nvGraphicFramePr>
        <p:xfrm>
          <a:off x="2137218" y="12161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A9B6FB68-0725-819D-0130-774ACC654508}"/>
              </a:ext>
            </a:extLst>
          </p:cNvPr>
          <p:cNvSpPr/>
          <p:nvPr/>
        </p:nvSpPr>
        <p:spPr>
          <a:xfrm>
            <a:off x="5180105" y="2948674"/>
            <a:ext cx="2042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Bases</a:t>
            </a:r>
          </a:p>
          <a:p>
            <a:pPr algn="ct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Teóricas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20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1293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981012" y="3437467"/>
            <a:ext cx="9264968" cy="1658231"/>
          </a:xfrm>
        </p:spPr>
        <p:txBody>
          <a:bodyPr numCol="4"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Coexistencia Humano-Máquina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Automatización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Inteligencia Artificial (IA)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Robótica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Industria 4.0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Transformación Digital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Impacto en el Empleo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Formación y Capacitación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Ética en la IA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Servicios Automatizados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Big Data y Análisis Predictivo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Efectos Socioeconómicos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Innovación en Procesos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Experiencia del Cliente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Mantenimiento Predictivo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Sostenibilidad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Adopción Tecnológica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l">
              <a:buFont typeface="+mj-lt"/>
              <a:buAutoNum type="arabicPeriod"/>
            </a:pPr>
            <a:r>
              <a:rPr lang="es-ES" sz="1200" b="1" i="0" dirty="0">
                <a:solidFill>
                  <a:srgbClr val="000000"/>
                </a:solidFill>
                <a:effectLst/>
                <a:latin typeface="Inter"/>
              </a:rPr>
              <a:t>Desarrollo de Competencias</a:t>
            </a:r>
            <a:endParaRPr lang="es-ES" sz="12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>
              <a:lnSpc>
                <a:spcPct val="150000"/>
              </a:lnSpc>
              <a:spcBef>
                <a:spcPts val="720"/>
              </a:spcBef>
              <a:spcAft>
                <a:spcPts val="360"/>
              </a:spcAft>
            </a:pPr>
            <a:endParaRPr lang="es-PA" sz="1200" b="1" dirty="0">
              <a:solidFill>
                <a:srgbClr val="000000"/>
              </a:solidFill>
              <a:effectLst/>
              <a:latin typeface="Segoe UIl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720"/>
              </a:spcBef>
              <a:spcAft>
                <a:spcPts val="360"/>
              </a:spcAft>
            </a:pPr>
            <a:endParaRPr lang="es-PA" sz="1200" b="1" dirty="0">
              <a:solidFill>
                <a:srgbClr val="000000"/>
              </a:solidFill>
              <a:effectLst/>
              <a:latin typeface="Segoe UIl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720"/>
              </a:spcBef>
              <a:spcAft>
                <a:spcPts val="360"/>
              </a:spcAft>
            </a:pPr>
            <a:endParaRPr lang="es-PA" sz="9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E6B083-1DB6-EA40-B6EB-0F6DFB2B7ADC}"/>
              </a:ext>
            </a:extLst>
          </p:cNvPr>
          <p:cNvSpPr txBox="1"/>
          <p:nvPr/>
        </p:nvSpPr>
        <p:spPr>
          <a:xfrm>
            <a:off x="1070444" y="1257565"/>
            <a:ext cx="10664355" cy="244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Metodología cualitativa basada en revisión bibliográfica</a:t>
            </a:r>
          </a:p>
          <a:p>
            <a:endParaRPr lang="es-ES" sz="2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just">
              <a:spcBef>
                <a:spcPts val="720"/>
              </a:spcBef>
              <a:spcAft>
                <a:spcPts val="360"/>
              </a:spcAft>
              <a:buFont typeface="Courier New" panose="02070309020205020404" pitchFamily="49" charset="0"/>
              <a:buChar char="o"/>
            </a:pPr>
            <a:r>
              <a:rPr lang="es-PA" sz="2400" b="1" dirty="0">
                <a:solidFill>
                  <a:srgbClr val="000000"/>
                </a:solidFill>
                <a:effectLst/>
                <a:latin typeface="Segoe UIl"/>
                <a:ea typeface="Times New Roman" panose="02020603050405020304" pitchFamily="18" charset="0"/>
              </a:rPr>
              <a:t>Búsqueda y selección de las fuentes se realizó utilizando diferentes motores de búsqueda y bases de datos académicas, empleando palabras clave como:</a:t>
            </a:r>
          </a:p>
          <a:p>
            <a:endParaRPr lang="es-PA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B5A48-45F4-A1D8-C3D8-58134D4DE5C2}"/>
              </a:ext>
            </a:extLst>
          </p:cNvPr>
          <p:cNvSpPr txBox="1"/>
          <p:nvPr/>
        </p:nvSpPr>
        <p:spPr>
          <a:xfrm>
            <a:off x="1146644" y="5330407"/>
            <a:ext cx="106643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PA" sz="2400" b="1" dirty="0">
                <a:solidFill>
                  <a:srgbClr val="000000"/>
                </a:solidFill>
                <a:effectLst/>
                <a:latin typeface="Segoe UIl"/>
                <a:ea typeface="Times New Roman" panose="02020603050405020304" pitchFamily="18" charset="0"/>
              </a:rPr>
              <a:t>Una vez recopilada la información, se procedió a realizar un análisis y síntesis de los datos, identificando los principales temas, conceptos y hallazgos relacionados con el uso </a:t>
            </a:r>
            <a:r>
              <a:rPr lang="es-PA" sz="2400" b="1" dirty="0">
                <a:effectLst/>
                <a:latin typeface="Segoe UIl"/>
                <a:ea typeface="Calibri" panose="020F0502020204030204" pitchFamily="34" charset="0"/>
              </a:rPr>
              <a:t>COEXISTENCIA HUMANO-MÁQUINA</a:t>
            </a:r>
            <a:r>
              <a:rPr lang="es-PA" sz="2400" b="1" dirty="0">
                <a:solidFill>
                  <a:srgbClr val="000000"/>
                </a:solidFill>
                <a:effectLst/>
                <a:latin typeface="Segoe UIl"/>
                <a:ea typeface="Times New Roman" panose="02020603050405020304" pitchFamily="18" charset="0"/>
              </a:rPr>
              <a:t> </a:t>
            </a:r>
            <a:endParaRPr lang="es-ES" sz="2400" b="1" dirty="0">
              <a:latin typeface="Segoe UIl"/>
            </a:endParaRPr>
          </a:p>
          <a:p>
            <a:endParaRPr lang="es-PA" sz="2000" b="1" dirty="0">
              <a:latin typeface="Segoe UI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FCFE2D3-6656-4996-231E-A784F2CC1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42" y="2898478"/>
            <a:ext cx="3007299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6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1585</Words>
  <Application>Microsoft Office PowerPoint</Application>
  <PresentationFormat>Panorámica</PresentationFormat>
  <Paragraphs>121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8" baseType="lpstr">
      <vt:lpstr>Microsoft YaHei Light</vt:lpstr>
      <vt:lpstr>-apple-system</vt:lpstr>
      <vt:lpstr>Arial</vt:lpstr>
      <vt:lpstr>Arial Rounded MT Bold</vt:lpstr>
      <vt:lpstr>Blackadder ITC</vt:lpstr>
      <vt:lpstr>Calibri</vt:lpstr>
      <vt:lpstr>Calibri Light</vt:lpstr>
      <vt:lpstr>Courier New</vt:lpstr>
      <vt:lpstr>Google Sans</vt:lpstr>
      <vt:lpstr>Inter</vt:lpstr>
      <vt:lpstr>Segoe UI</vt:lpstr>
      <vt:lpstr>Segoe UIl</vt:lpstr>
      <vt:lpstr>Times New Roman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Aracelys Piñate</dc:creator>
  <cp:lastModifiedBy>LA EXCELENCIA EN IMPRESION</cp:lastModifiedBy>
  <cp:revision>37</cp:revision>
  <dcterms:created xsi:type="dcterms:W3CDTF">2023-11-13T19:08:07Z</dcterms:created>
  <dcterms:modified xsi:type="dcterms:W3CDTF">2025-01-26T20:55:17Z</dcterms:modified>
</cp:coreProperties>
</file>