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32"/>
  </p:handoutMasterIdLst>
  <p:sldIdLst>
    <p:sldId id="256" r:id="rId2"/>
    <p:sldId id="257" r:id="rId3"/>
    <p:sldId id="280" r:id="rId4"/>
    <p:sldId id="281" r:id="rId5"/>
    <p:sldId id="282" r:id="rId6"/>
    <p:sldId id="283" r:id="rId7"/>
    <p:sldId id="286" r:id="rId8"/>
    <p:sldId id="284" r:id="rId9"/>
    <p:sldId id="287" r:id="rId10"/>
    <p:sldId id="285" r:id="rId11"/>
    <p:sldId id="279" r:id="rId12"/>
    <p:sldId id="278" r:id="rId13"/>
    <p:sldId id="274" r:id="rId14"/>
    <p:sldId id="288" r:id="rId15"/>
    <p:sldId id="291" r:id="rId16"/>
    <p:sldId id="259" r:id="rId17"/>
    <p:sldId id="261" r:id="rId18"/>
    <p:sldId id="262" r:id="rId19"/>
    <p:sldId id="265" r:id="rId20"/>
    <p:sldId id="289" r:id="rId21"/>
    <p:sldId id="290" r:id="rId22"/>
    <p:sldId id="268" r:id="rId23"/>
    <p:sldId id="269" r:id="rId24"/>
    <p:sldId id="275" r:id="rId25"/>
    <p:sldId id="273" r:id="rId26"/>
    <p:sldId id="276" r:id="rId27"/>
    <p:sldId id="272" r:id="rId28"/>
    <p:sldId id="277" r:id="rId29"/>
    <p:sldId id="292" r:id="rId30"/>
    <p:sldId id="293" r:id="rId31"/>
  </p:sldIdLst>
  <p:sldSz cx="9144000" cy="6858000" type="screen4x3"/>
  <p:notesSz cx="6851650" cy="974725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ACB1BC-997F-499F-BA36-783B5E131AC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Haga clic para cambiar el estilo de título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A588-058B-458B-A7A3-A37B4A1C482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27EC-564B-4468-910B-09DD3457BAB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F1E71-4AA7-4216-A736-C2C7662F6A6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CE8F8-1158-449E-88FB-7DB1468F6A7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FD971-2565-4F4E-B18E-E9BE6018FDD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8E02-6465-4103-8E69-BABB4D2F235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37ADC-F360-4FE0-9894-BC79B2A99EB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77D97-2463-4420-BCDD-379438C598D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662-2051-4567-8191-D9C440403C1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83F42-0FBE-4207-8E0F-A665629DAB0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94A36-B489-4836-9986-1DC3BA6F95B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D488A-8B51-4ECF-816F-521DE93753D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6FF7F-115E-43D5-9398-9C9E00C04CC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11C0275-ECE6-4793-BA6E-DA86000C663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832225"/>
            <a:ext cx="8458200" cy="1397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y Registros en Ovinos y Caprinos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373688"/>
            <a:ext cx="6400800" cy="132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Prof. Carolina Duque Bonisoli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2013</a:t>
            </a:r>
          </a:p>
        </p:txBody>
      </p:sp>
      <p:pic>
        <p:nvPicPr>
          <p:cNvPr id="5124" name="Picture 5" descr="http://www.bioteccaprina.inia.gob.ve/event_not/2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3457575" cy="2592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25" name="Picture 7" descr="http://images.engormix.com/s_articles/1250_corderosupr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758825"/>
            <a:ext cx="3384550" cy="25987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692150"/>
            <a:ext cx="5219700" cy="5403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ES" sz="2800" dirty="0" smtClean="0"/>
              <a:t>Bolos </a:t>
            </a:r>
            <a:r>
              <a:rPr lang="es-ES" sz="2800" dirty="0" err="1" smtClean="0"/>
              <a:t>intra</a:t>
            </a:r>
            <a:r>
              <a:rPr lang="es-ES" sz="2800" dirty="0" smtClean="0"/>
              <a:t> </a:t>
            </a:r>
            <a:r>
              <a:rPr lang="es-ES" sz="2800" dirty="0" err="1" smtClean="0"/>
              <a:t>ruminales</a:t>
            </a:r>
            <a:endParaRPr lang="es-ES" sz="2800" dirty="0" smtClean="0"/>
          </a:p>
          <a:p>
            <a:pPr lvl="1">
              <a:defRPr/>
            </a:pPr>
            <a:r>
              <a:rPr lang="es-ES" sz="2200" dirty="0" smtClean="0"/>
              <a:t>Cápsula de cerámica, material </a:t>
            </a:r>
            <a:r>
              <a:rPr lang="es-ES" sz="2200" dirty="0" err="1" smtClean="0"/>
              <a:t>biocompatible</a:t>
            </a:r>
            <a:r>
              <a:rPr lang="es-ES" sz="2200" dirty="0" smtClean="0"/>
              <a:t>. </a:t>
            </a:r>
          </a:p>
          <a:p>
            <a:pPr lvl="1">
              <a:defRPr/>
            </a:pPr>
            <a:r>
              <a:rPr lang="es-ES" sz="2200" dirty="0" smtClean="0"/>
              <a:t>En su interior incorpora un identificador electrónico. El sellado del bolo ruminal se realiza con una silicona homologada para su uso alimentario.</a:t>
            </a:r>
          </a:p>
          <a:p>
            <a:pPr lvl="1">
              <a:defRPr/>
            </a:pPr>
            <a:r>
              <a:rPr lang="es-ES" sz="2200" dirty="0" smtClean="0"/>
              <a:t>Se administra vía oral y se posiciona en el retículo, donde permanece durante toda la vida. Para la implantación de los bolos, se utiliza un aplicador especialmente diseñado para cada especie.</a:t>
            </a:r>
          </a:p>
          <a:p>
            <a:pPr>
              <a:buFont typeface="Wingdings" pitchFamily="2" charset="2"/>
              <a:buNone/>
              <a:defRPr/>
            </a:pPr>
            <a:endParaRPr lang="es-VE" dirty="0" smtClean="0"/>
          </a:p>
        </p:txBody>
      </p:sp>
      <p:pic>
        <p:nvPicPr>
          <p:cNvPr id="14339" name="Picture 2" descr="Bolo 20 gr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66725"/>
            <a:ext cx="2316163" cy="188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Picture 4" descr="Kit bolo 75 gramos + crotal ofic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2506663"/>
            <a:ext cx="3273425" cy="4090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adenas en caprinos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-650875" y="0"/>
            <a:ext cx="983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Documents\Agrocabras\Fotos\P1070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 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1 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wner\Pictures\2013 Francia - Miami\2013-02-26 12.57.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87412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smtClean="0"/>
              <a:t>REGISTROS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6048375" cy="532923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s-ES_tradnl" sz="3400" b="1" dirty="0" smtClean="0"/>
              <a:t>Características</a:t>
            </a:r>
          </a:p>
          <a:p>
            <a:pPr marL="609600" indent="-609600" eaLnBrk="1" hangingPunct="1">
              <a:defRPr/>
            </a:pPr>
            <a:r>
              <a:rPr lang="es-ES_tradnl" sz="2900" dirty="0" smtClean="0"/>
              <a:t>Confiable:</a:t>
            </a:r>
          </a:p>
          <a:p>
            <a:pPr marL="990600" lvl="1" indent="-533400" eaLnBrk="1" hangingPunct="1">
              <a:defRPr/>
            </a:pPr>
            <a:r>
              <a:rPr lang="es-ES_tradnl" dirty="0" smtClean="0"/>
              <a:t>No debe haber números repetidos. </a:t>
            </a:r>
            <a:r>
              <a:rPr lang="es-ES_tradnl" dirty="0" smtClean="0">
                <a:sym typeface="Wingdings" pitchFamily="2" charset="2"/>
              </a:rPr>
              <a:t> Trabajo adicional.</a:t>
            </a:r>
          </a:p>
          <a:p>
            <a:pPr eaLnBrk="1" hangingPunct="1">
              <a:defRPr/>
            </a:pPr>
            <a:r>
              <a:rPr lang="es-ES_tradnl" sz="2900" dirty="0" smtClean="0"/>
              <a:t>Abundante</a:t>
            </a:r>
          </a:p>
          <a:p>
            <a:pPr eaLnBrk="1" hangingPunct="1">
              <a:defRPr/>
            </a:pPr>
            <a:r>
              <a:rPr lang="es-ES_tradnl" sz="2900" dirty="0" smtClean="0"/>
              <a:t>De importancia económica</a:t>
            </a:r>
          </a:p>
          <a:p>
            <a:pPr eaLnBrk="1" hangingPunct="1">
              <a:defRPr/>
            </a:pPr>
            <a:r>
              <a:rPr lang="es-ES_tradnl" sz="2900" dirty="0" smtClean="0"/>
              <a:t>Preciso</a:t>
            </a:r>
          </a:p>
          <a:p>
            <a:pPr eaLnBrk="1" hangingPunct="1">
              <a:defRPr/>
            </a:pPr>
            <a:r>
              <a:rPr lang="es-ES_tradnl" sz="2900" dirty="0" smtClean="0"/>
              <a:t>Actualizado</a:t>
            </a:r>
          </a:p>
          <a:p>
            <a:pPr eaLnBrk="1" hangingPunct="1">
              <a:defRPr/>
            </a:pPr>
            <a:r>
              <a:rPr lang="es-ES_tradnl" sz="2900" dirty="0" smtClean="0"/>
              <a:t>Disponible</a:t>
            </a:r>
          </a:p>
          <a:p>
            <a:pPr eaLnBrk="1" hangingPunct="1">
              <a:defRPr/>
            </a:pPr>
            <a:r>
              <a:rPr lang="es-ES_tradnl" sz="2900" dirty="0" smtClean="0"/>
              <a:t>Económico</a:t>
            </a:r>
          </a:p>
          <a:p>
            <a:pPr marL="990600" lvl="1" indent="-533400" eaLnBrk="1" hangingPunct="1">
              <a:buFont typeface="Wingdings" pitchFamily="2" charset="2"/>
              <a:buNone/>
              <a:defRPr/>
            </a:pPr>
            <a:endParaRPr lang="es-ES_tradnl" sz="2400" dirty="0" smtClean="0">
              <a:sym typeface="Wingdings" pitchFamily="2" charset="2"/>
            </a:endParaRPr>
          </a:p>
        </p:txBody>
      </p:sp>
      <p:pic>
        <p:nvPicPr>
          <p:cNvPr id="20484" name="Picture 12" descr="Murcia-Granada-Goat-1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/>
          <a:srcRect b="8734"/>
          <a:stretch>
            <a:fillRect/>
          </a:stretch>
        </p:blipFill>
        <p:spPr>
          <a:xfrm>
            <a:off x="5219700" y="4002088"/>
            <a:ext cx="3852863" cy="2811462"/>
          </a:xfrm>
          <a:noFill/>
          <a:ln>
            <a:solidFill>
              <a:schemeClr val="accent1"/>
            </a:solidFill>
          </a:ln>
        </p:spPr>
      </p:pic>
      <p:pic>
        <p:nvPicPr>
          <p:cNvPr id="20485" name="Picture 13" descr="P6140738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 l="34512"/>
          <a:stretch>
            <a:fillRect/>
          </a:stretch>
        </p:blipFill>
        <p:spPr>
          <a:xfrm>
            <a:off x="6300788" y="1089025"/>
            <a:ext cx="2735262" cy="3132138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4000" dirty="0" smtClean="0"/>
              <a:t>TIPOS DE REGISTROS:</a:t>
            </a:r>
          </a:p>
        </p:txBody>
      </p:sp>
      <p:pic>
        <p:nvPicPr>
          <p:cNvPr id="21507" name="Picture 5" descr="j02857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18075" y="4260850"/>
            <a:ext cx="4225925" cy="2597150"/>
          </a:xfrm>
        </p:spPr>
      </p:pic>
      <p:pic>
        <p:nvPicPr>
          <p:cNvPr id="21508" name="Picture 12" descr="j0199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125538"/>
            <a:ext cx="17383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BOOK055"/>
          <p:cNvPicPr>
            <a:picLocks noChangeAspect="1" noChangeArrowheads="1"/>
          </p:cNvPicPr>
          <p:nvPr/>
        </p:nvPicPr>
        <p:blipFill>
          <a:blip r:embed="rId4" cstate="print"/>
          <a:srcRect r="23611"/>
          <a:stretch>
            <a:fillRect/>
          </a:stretch>
        </p:blipFill>
        <p:spPr bwMode="auto">
          <a:xfrm>
            <a:off x="2627313" y="2852738"/>
            <a:ext cx="2305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9"/>
          <p:cNvSpPr>
            <a:spLocks noChangeArrowheads="1"/>
          </p:cNvSpPr>
          <p:nvPr/>
        </p:nvSpPr>
        <p:spPr bwMode="auto">
          <a:xfrm rot="2258455">
            <a:off x="869950" y="3175000"/>
            <a:ext cx="5953125" cy="12239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00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000" dirty="0" smtClean="0"/>
              <a:t>¿QUE INFORMACIÓN SE NECESITA REGISTRAR?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Identificación del animal</a:t>
            </a:r>
          </a:p>
          <a:p>
            <a:pPr lvl="1" eaLnBrk="1" hangingPunct="1">
              <a:defRPr/>
            </a:pPr>
            <a:r>
              <a:rPr lang="es-ES_tradnl" smtClean="0"/>
              <a:t>Número, fecha de nacimiento, padre, madre, color, procedencia, etc.</a:t>
            </a:r>
          </a:p>
          <a:p>
            <a:pPr eaLnBrk="1" hangingPunct="1">
              <a:defRPr/>
            </a:pPr>
            <a:r>
              <a:rPr lang="es-ES_tradnl" smtClean="0"/>
              <a:t>Eventos productivos</a:t>
            </a:r>
          </a:p>
          <a:p>
            <a:pPr lvl="1" eaLnBrk="1" hangingPunct="1">
              <a:defRPr/>
            </a:pPr>
            <a:r>
              <a:rPr lang="es-ES_tradnl" smtClean="0"/>
              <a:t>Peso al nacimiento, al destete, a los 6 meses, ganancia de peso diaria, Producción de leche, Fecha de secado, etc.</a:t>
            </a:r>
          </a:p>
          <a:p>
            <a:pPr eaLnBrk="1" hangingPunct="1">
              <a:defRPr/>
            </a:pPr>
            <a:r>
              <a:rPr lang="es-ES_tradnl" smtClean="0"/>
              <a:t>Eventos reproductivos</a:t>
            </a:r>
          </a:p>
          <a:p>
            <a:pPr lvl="1" eaLnBrk="1" hangingPunct="1">
              <a:defRPr/>
            </a:pPr>
            <a:r>
              <a:rPr lang="es-ES_tradnl" smtClean="0"/>
              <a:t>Fecha de parto, número de parto, Condición, número de cabritos/parto, Fecha de servicio, número de servicios,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60350"/>
            <a:ext cx="7078663" cy="7445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/>
              <a:t>¿COMO SE DEBE REGISTRAR?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56100" y="1196975"/>
          <a:ext cx="4494213" cy="5408613"/>
        </p:xfrm>
        <a:graphic>
          <a:graphicData uri="http://schemas.openxmlformats.org/presentationml/2006/ole">
            <p:oleObj spid="_x0000_s1026" name="Hoja de cálculo" r:id="rId3" imgW="5550543" imgH="8269207" progId="Excel.Sheet.8">
              <p:embed/>
            </p:oleObj>
          </a:graphicData>
        </a:graphic>
      </p:graphicFrame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557338"/>
            <a:ext cx="4038600" cy="11604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s-ES_tradnl" dirty="0" smtClean="0">
                <a:solidFill>
                  <a:schemeClr val="accent4"/>
                </a:solidFill>
              </a:rPr>
              <a:t>Fichas individuales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24075" y="333375"/>
            <a:ext cx="4824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¿QUE QUEREMOS?</a:t>
            </a:r>
          </a:p>
        </p:txBody>
      </p:sp>
      <p:sp>
        <p:nvSpPr>
          <p:cNvPr id="15" name="Up Arrow Callout 14"/>
          <p:cNvSpPr/>
          <p:nvPr/>
        </p:nvSpPr>
        <p:spPr>
          <a:xfrm>
            <a:off x="323850" y="1412875"/>
            <a:ext cx="2016125" cy="1655763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leche</a:t>
            </a:r>
          </a:p>
        </p:txBody>
      </p:sp>
      <p:sp>
        <p:nvSpPr>
          <p:cNvPr id="16" name="Up Arrow Callout 15"/>
          <p:cNvSpPr/>
          <p:nvPr/>
        </p:nvSpPr>
        <p:spPr>
          <a:xfrm>
            <a:off x="323850" y="3573463"/>
            <a:ext cx="2016125" cy="1655762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carne</a:t>
            </a:r>
          </a:p>
        </p:txBody>
      </p:sp>
      <p:sp>
        <p:nvSpPr>
          <p:cNvPr id="17" name="Up Arrow Callout 16"/>
          <p:cNvSpPr/>
          <p:nvPr/>
        </p:nvSpPr>
        <p:spPr>
          <a:xfrm>
            <a:off x="2771775" y="2492375"/>
            <a:ext cx="2016125" cy="1657350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Prolificidad</a:t>
            </a:r>
          </a:p>
        </p:txBody>
      </p:sp>
      <p:sp>
        <p:nvSpPr>
          <p:cNvPr id="18" name="Up Arrow Callout 17"/>
          <p:cNvSpPr/>
          <p:nvPr/>
        </p:nvSpPr>
        <p:spPr>
          <a:xfrm>
            <a:off x="2771775" y="4652963"/>
            <a:ext cx="2160588" cy="1655762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Rendimiento quesero</a:t>
            </a:r>
          </a:p>
        </p:txBody>
      </p:sp>
      <p:sp>
        <p:nvSpPr>
          <p:cNvPr id="19" name="Down Arrow Callout 18"/>
          <p:cNvSpPr/>
          <p:nvPr/>
        </p:nvSpPr>
        <p:spPr>
          <a:xfrm>
            <a:off x="5508625" y="1628775"/>
            <a:ext cx="2016125" cy="18002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Mortalidad crías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7019925" y="3429000"/>
            <a:ext cx="2016125" cy="18002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5435600" y="4868863"/>
            <a:ext cx="2016125" cy="18002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V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Edad al 1er parto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60350"/>
            <a:ext cx="7078663" cy="7445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/>
              <a:t>¿COMO SE DEBE REGISTRAR?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557338"/>
            <a:ext cx="4038600" cy="11604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s-ES_tradnl" dirty="0" smtClean="0">
                <a:solidFill>
                  <a:schemeClr val="accent4"/>
                </a:solidFill>
              </a:rPr>
              <a:t>Diario de eventos</a:t>
            </a:r>
          </a:p>
        </p:txBody>
      </p:sp>
      <p:pic>
        <p:nvPicPr>
          <p:cNvPr id="23556" name="Picture 12" descr="j01993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175" y="1412875"/>
            <a:ext cx="37195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260350"/>
            <a:ext cx="7078663" cy="7445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200" dirty="0" smtClean="0"/>
              <a:t>¿COMO SE DEBE REGISTRAR?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557338"/>
            <a:ext cx="7639050" cy="116046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lang="es-ES_tradnl" dirty="0" smtClean="0">
                <a:solidFill>
                  <a:schemeClr val="accent4"/>
                </a:solidFill>
              </a:rPr>
              <a:t>Cuadernos individuales para cada tipo de evento </a:t>
            </a:r>
          </a:p>
        </p:txBody>
      </p:sp>
      <p:grpSp>
        <p:nvGrpSpPr>
          <p:cNvPr id="24580" name="Group 11"/>
          <p:cNvGrpSpPr>
            <a:grpSpLocks/>
          </p:cNvGrpSpPr>
          <p:nvPr/>
        </p:nvGrpSpPr>
        <p:grpSpPr bwMode="auto">
          <a:xfrm>
            <a:off x="3276600" y="2565400"/>
            <a:ext cx="5416550" cy="3713163"/>
            <a:chOff x="2235" y="1038"/>
            <a:chExt cx="3412" cy="2339"/>
          </a:xfrm>
        </p:grpSpPr>
        <p:pic>
          <p:nvPicPr>
            <p:cNvPr id="24581" name="Picture 6" descr="BOOK055"/>
            <p:cNvPicPr>
              <a:picLocks noChangeAspect="1" noChangeArrowheads="1"/>
            </p:cNvPicPr>
            <p:nvPr/>
          </p:nvPicPr>
          <p:blipFill>
            <a:blip r:embed="rId2" cstate="print"/>
            <a:srcRect l="511" t="-8723" r="31238"/>
            <a:stretch>
              <a:fillRect/>
            </a:stretch>
          </p:blipFill>
          <p:spPr bwMode="auto">
            <a:xfrm>
              <a:off x="2235" y="1038"/>
              <a:ext cx="3412" cy="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2" name="Text Box 7"/>
            <p:cNvSpPr txBox="1">
              <a:spLocks noChangeArrowheads="1"/>
            </p:cNvSpPr>
            <p:nvPr/>
          </p:nvSpPr>
          <p:spPr bwMode="auto">
            <a:xfrm>
              <a:off x="2595" y="1337"/>
              <a:ext cx="6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000" b="1"/>
                <a:t>Partos</a:t>
              </a:r>
            </a:p>
          </p:txBody>
        </p:sp>
        <p:sp>
          <p:nvSpPr>
            <p:cNvPr id="24583" name="Text Box 8"/>
            <p:cNvSpPr txBox="1">
              <a:spLocks noChangeArrowheads="1"/>
            </p:cNvSpPr>
            <p:nvPr/>
          </p:nvSpPr>
          <p:spPr bwMode="auto">
            <a:xfrm>
              <a:off x="3185" y="1716"/>
              <a:ext cx="7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>
                  <a:solidFill>
                    <a:srgbClr val="000000"/>
                  </a:solidFill>
                </a:rPr>
                <a:t>Destetes</a:t>
              </a:r>
            </a:p>
          </p:txBody>
        </p:sp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4105" y="2704"/>
              <a:ext cx="11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b="1"/>
                <a:t>Servicios – I.A.</a:t>
              </a:r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4105" y="2110"/>
              <a:ext cx="12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>
                  <a:solidFill>
                    <a:srgbClr val="000000"/>
                  </a:solidFill>
                </a:rPr>
                <a:t>Salidas del rebaño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5"/>
          <p:cNvGraphicFramePr>
            <a:graphicFrameLocks noChangeAspect="1"/>
          </p:cNvGraphicFramePr>
          <p:nvPr/>
        </p:nvGraphicFramePr>
        <p:xfrm>
          <a:off x="900113" y="293688"/>
          <a:ext cx="7350125" cy="61214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2059" name="Picture 19" descr="j0282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484563"/>
            <a:ext cx="21605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0" descr="j02382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789363"/>
            <a:ext cx="242728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1" descr="j02338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3063" y="4149725"/>
            <a:ext cx="2312987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8101013" y="4005263"/>
            <a:ext cx="358775" cy="360362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Reportes necesarios:</a:t>
            </a:r>
            <a:br>
              <a:rPr lang="es-ES_tradnl" sz="3600" smtClean="0"/>
            </a:br>
            <a:r>
              <a:rPr lang="es-ES_tradnl" sz="3600" smtClean="0"/>
              <a:t>(caprinos)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/>
              <a:t>Cabras con más de 45 días de servicio</a:t>
            </a:r>
          </a:p>
          <a:p>
            <a:pPr eaLnBrk="1" hangingPunct="1">
              <a:defRPr/>
            </a:pPr>
            <a:r>
              <a:rPr lang="es-ES_tradnl" sz="2800" dirty="0" smtClean="0"/>
              <a:t>Cabras en ordeño.</a:t>
            </a:r>
          </a:p>
          <a:p>
            <a:pPr eaLnBrk="1" hangingPunct="1">
              <a:defRPr/>
            </a:pPr>
            <a:r>
              <a:rPr lang="es-ES_tradnl" sz="2800" dirty="0" smtClean="0"/>
              <a:t>Cabras con producciones menores a 500ml</a:t>
            </a:r>
          </a:p>
          <a:p>
            <a:pPr eaLnBrk="1" hangingPunct="1">
              <a:defRPr/>
            </a:pPr>
            <a:r>
              <a:rPr lang="es-ES_tradnl" sz="2800" dirty="0" smtClean="0"/>
              <a:t>Cabras aptas para temporada de servicio.</a:t>
            </a:r>
          </a:p>
          <a:p>
            <a:pPr eaLnBrk="1" hangingPunct="1">
              <a:defRPr/>
            </a:pPr>
            <a:r>
              <a:rPr lang="es-ES_tradnl" sz="2800" dirty="0" smtClean="0"/>
              <a:t>Diagnóstico de Gestación Post Temporada de Servicios.</a:t>
            </a:r>
          </a:p>
          <a:p>
            <a:pPr eaLnBrk="1" hangingPunct="1">
              <a:defRPr/>
            </a:pPr>
            <a:r>
              <a:rPr lang="es-ES_tradnl" sz="2800" dirty="0" smtClean="0"/>
              <a:t>Listado de fechas de destetes.</a:t>
            </a:r>
          </a:p>
          <a:p>
            <a:pPr eaLnBrk="1" hangingPunct="1">
              <a:defRPr/>
            </a:pPr>
            <a:r>
              <a:rPr lang="es-ES_tradnl" sz="2800" dirty="0" smtClean="0"/>
              <a:t>Peso al destete</a:t>
            </a:r>
          </a:p>
          <a:p>
            <a:pPr eaLnBrk="1" hangingPunct="1">
              <a:defRPr/>
            </a:pPr>
            <a:r>
              <a:rPr lang="es-ES_tradnl" sz="2800" dirty="0" smtClean="0"/>
              <a:t>Listado de cabras por macho.</a:t>
            </a:r>
          </a:p>
          <a:p>
            <a:pPr eaLnBrk="1" hangingPunct="1">
              <a:defRPr/>
            </a:pPr>
            <a:r>
              <a:rPr lang="es-ES_tradnl" sz="2800" dirty="0" smtClean="0"/>
              <a:t>Etc.. (a conveniencia)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Reportes necesarios:</a:t>
            </a:r>
            <a:br>
              <a:rPr lang="es-ES_tradnl" sz="3600" smtClean="0"/>
            </a:br>
            <a:r>
              <a:rPr lang="es-ES_tradnl" sz="3600" smtClean="0"/>
              <a:t>(ovinos)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dirty="0" smtClean="0"/>
              <a:t>Ovejas con más de 45 días de servicio</a:t>
            </a:r>
          </a:p>
          <a:p>
            <a:pPr eaLnBrk="1" hangingPunct="1">
              <a:defRPr/>
            </a:pPr>
            <a:r>
              <a:rPr lang="es-ES_tradnl" sz="2800" dirty="0" smtClean="0"/>
              <a:t>Ovejas en lactancia con corderos.</a:t>
            </a:r>
          </a:p>
          <a:p>
            <a:pPr eaLnBrk="1" hangingPunct="1">
              <a:defRPr/>
            </a:pPr>
            <a:r>
              <a:rPr lang="es-ES_tradnl" sz="2800" dirty="0" smtClean="0"/>
              <a:t>Ovejas aptas para Temporada de Servicios.</a:t>
            </a:r>
          </a:p>
          <a:p>
            <a:pPr eaLnBrk="1" hangingPunct="1">
              <a:defRPr/>
            </a:pPr>
            <a:r>
              <a:rPr lang="es-ES_tradnl" sz="2800" dirty="0" smtClean="0"/>
              <a:t>Listado con diagnóstico de Gestación Post Temporada de Servicios.</a:t>
            </a:r>
          </a:p>
          <a:p>
            <a:pPr eaLnBrk="1" hangingPunct="1">
              <a:defRPr/>
            </a:pPr>
            <a:r>
              <a:rPr lang="es-ES_tradnl" sz="2800" dirty="0" smtClean="0"/>
              <a:t>Listado de fechas de destetes.</a:t>
            </a:r>
          </a:p>
          <a:p>
            <a:pPr eaLnBrk="1" hangingPunct="1">
              <a:defRPr/>
            </a:pPr>
            <a:r>
              <a:rPr lang="es-ES_tradnl" sz="2800" dirty="0" smtClean="0"/>
              <a:t>Peso al destete con la madre.</a:t>
            </a:r>
          </a:p>
          <a:p>
            <a:pPr eaLnBrk="1" hangingPunct="1">
              <a:defRPr/>
            </a:pPr>
            <a:r>
              <a:rPr lang="es-ES_tradnl" sz="2800" dirty="0" smtClean="0"/>
              <a:t>Listado de Ovejas por macho.</a:t>
            </a:r>
          </a:p>
          <a:p>
            <a:pPr eaLnBrk="1" hangingPunct="1">
              <a:defRPr/>
            </a:pPr>
            <a:r>
              <a:rPr lang="es-ES_tradnl" sz="2800" dirty="0" smtClean="0"/>
              <a:t>Etc.. (a conveniencia)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Parámetros a evaluar:</a:t>
            </a:r>
            <a:br>
              <a:rPr lang="es-ES_tradnl" sz="3600" smtClean="0"/>
            </a:br>
            <a:r>
              <a:rPr lang="es-ES_tradnl" sz="3600" smtClean="0"/>
              <a:t>(caprinos)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568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Producción de leche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smtClean="0"/>
              <a:t>lactancia/cabra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smtClean="0"/>
              <a:t>Promedio diario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smtClean="0"/>
              <a:t>Lts/Ha/año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D.L., D.S.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% Cabras en producción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al nacimiento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al destete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 los 6 meses, 12 meses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G.D.P.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PTA </a:t>
            </a:r>
            <a:r>
              <a:rPr lang="es-ES_tradnl" sz="2400" baseline="-25000" smtClean="0"/>
              <a:t>leche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Valor Relativo.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Mortalidad Pre y Post destete.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Rendimiento en canal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4958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I.P.P.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D.V.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Eficiencia Reproductiva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Macho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Cabritonas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Rebaño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Prolificidad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de celos/día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S/C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Cabras preñadas a 1S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Cabras preñadas a 2S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Cabras preñadas a 3S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Distocias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Abortos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3600" smtClean="0"/>
              <a:t>Parámetros a evaluar:</a:t>
            </a:r>
            <a:br>
              <a:rPr lang="es-ES_tradnl" sz="3600" smtClean="0"/>
            </a:br>
            <a:r>
              <a:rPr lang="es-ES_tradnl" sz="3600" smtClean="0"/>
              <a:t>(ovinos)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Producción de carne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smtClean="0"/>
              <a:t>kg destetados/oveja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smtClean="0"/>
              <a:t>kg/Ha/año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% de ovejas, borregas, corderas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% Ovejas en producción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al nacimiento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al destete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Peso a los 6 meses, 12 meses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G.D.P.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DEPs </a:t>
            </a:r>
            <a:r>
              <a:rPr lang="es-ES_tradnl" sz="2400" baseline="-25000" smtClean="0"/>
              <a:t>PN, PD, P6m,..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Valor Relativo.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Mortalidad Pre y Post destete.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smtClean="0"/>
              <a:t>Rendimiento en canal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49580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I.P.P.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D.V.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Eficiencia Reproductiva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Macho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borregas, ovejas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sz="2000" dirty="0" smtClean="0"/>
              <a:t>Rebaño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Prolificidad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de celos/día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S/C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Ovejas preñadas a 1S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Ovejas preñadas a 2S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Ovejas preñadas a 3S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Distocias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sz="2400" dirty="0" smtClean="0"/>
              <a:t>% Abortos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8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4" descr="registros gerencia gobierno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0" y="1125538"/>
            <a:ext cx="914400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Diagram 6"/>
          <p:cNvGraphicFramePr>
            <a:graphicFrameLocks/>
          </p:cNvGraphicFramePr>
          <p:nvPr/>
        </p:nvGraphicFramePr>
        <p:xfrm>
          <a:off x="395288" y="908050"/>
          <a:ext cx="8280400" cy="52578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11188" y="182563"/>
            <a:ext cx="7850187" cy="72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_tradnl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FUNCIONES O RESPONSABILIDADES</a:t>
            </a:r>
            <a:endParaRPr lang="es-MX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CONCLUSIONES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dirty="0" smtClean="0"/>
              <a:t>Sin identificación no hay registros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 smtClean="0"/>
              <a:t>Sin registros no hay información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 smtClean="0"/>
              <a:t>Sin información no hay toma de decisiones acertadas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 smtClean="0"/>
              <a:t>Es necesario involucrar a los diferentes organismos para obtener mejores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cabrasovejas.com/images/stories/asoca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81075"/>
            <a:ext cx="6740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925" y="5464175"/>
            <a:ext cx="911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DECISIONES = CONOCIMIENTO + INFORMACIÓN</a:t>
            </a:r>
          </a:p>
        </p:txBody>
      </p:sp>
      <p:grpSp>
        <p:nvGrpSpPr>
          <p:cNvPr id="7171" name="Group 12"/>
          <p:cNvGrpSpPr>
            <a:grpSpLocks/>
          </p:cNvGrpSpPr>
          <p:nvPr/>
        </p:nvGrpSpPr>
        <p:grpSpPr bwMode="auto">
          <a:xfrm>
            <a:off x="2195513" y="1630363"/>
            <a:ext cx="4752975" cy="2735262"/>
            <a:chOff x="2195513" y="1196752"/>
            <a:chExt cx="4752975" cy="2735263"/>
          </a:xfrm>
        </p:grpSpPr>
        <p:grpSp>
          <p:nvGrpSpPr>
            <p:cNvPr id="7175" name="Group 10"/>
            <p:cNvGrpSpPr>
              <a:grpSpLocks/>
            </p:cNvGrpSpPr>
            <p:nvPr/>
          </p:nvGrpSpPr>
          <p:grpSpPr bwMode="auto">
            <a:xfrm>
              <a:off x="2195513" y="1196752"/>
              <a:ext cx="4752975" cy="2735263"/>
              <a:chOff x="839" y="709"/>
              <a:chExt cx="2994" cy="1723"/>
            </a:xfrm>
          </p:grpSpPr>
          <p:sp>
            <p:nvSpPr>
              <p:cNvPr id="7181" name="Line 8"/>
              <p:cNvSpPr>
                <a:spLocks noChangeShapeType="1"/>
              </p:cNvSpPr>
              <p:nvPr/>
            </p:nvSpPr>
            <p:spPr bwMode="auto">
              <a:xfrm>
                <a:off x="839" y="709"/>
                <a:ext cx="0" cy="17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839" y="2432"/>
                <a:ext cx="299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grpSp>
          <p:nvGrpSpPr>
            <p:cNvPr id="7176" name="Group 11"/>
            <p:cNvGrpSpPr>
              <a:grpSpLocks/>
            </p:cNvGrpSpPr>
            <p:nvPr/>
          </p:nvGrpSpPr>
          <p:grpSpPr bwMode="auto">
            <a:xfrm>
              <a:off x="2195513" y="1341313"/>
              <a:ext cx="4681537" cy="2375719"/>
              <a:chOff x="2195513" y="1413644"/>
              <a:chExt cx="4681537" cy="2375719"/>
            </a:xfrm>
          </p:grpSpPr>
          <p:grpSp>
            <p:nvGrpSpPr>
              <p:cNvPr id="7177" name="Group 10"/>
              <p:cNvGrpSpPr>
                <a:grpSpLocks/>
              </p:cNvGrpSpPr>
              <p:nvPr/>
            </p:nvGrpSpPr>
            <p:grpSpPr bwMode="auto">
              <a:xfrm>
                <a:off x="2195513" y="1413644"/>
                <a:ext cx="4681537" cy="1511300"/>
                <a:chOff x="2195513" y="1412875"/>
                <a:chExt cx="4681537" cy="1511300"/>
              </a:xfrm>
            </p:grpSpPr>
            <p:sp>
              <p:nvSpPr>
                <p:cNvPr id="71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195513" y="2924175"/>
                  <a:ext cx="468153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VE"/>
                </a:p>
              </p:txBody>
            </p:sp>
            <p:sp>
              <p:nvSpPr>
                <p:cNvPr id="718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268538" y="1412776"/>
                  <a:ext cx="4391025" cy="1511301"/>
                </a:xfrm>
                <a:prstGeom prst="line">
                  <a:avLst/>
                </a:prstGeom>
                <a:noFill/>
                <a:ln w="25400">
                  <a:solidFill>
                    <a:schemeClr val="accent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VE"/>
                </a:p>
              </p:txBody>
            </p:sp>
          </p:grpSp>
          <p:sp>
            <p:nvSpPr>
              <p:cNvPr id="7178" name="Line 13"/>
              <p:cNvSpPr>
                <a:spLocks noChangeShapeType="1"/>
              </p:cNvSpPr>
              <p:nvPr/>
            </p:nvSpPr>
            <p:spPr bwMode="auto">
              <a:xfrm>
                <a:off x="2268538" y="2924175"/>
                <a:ext cx="4535487" cy="8651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</p:grp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34925" y="1557338"/>
            <a:ext cx="2036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PROGRESO PRODUCTIVO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7094538" y="4149725"/>
            <a:ext cx="114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TIEMPO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4075" y="333375"/>
            <a:ext cx="4824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¿QUE QUEREMOS?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wner\Pictures\Internet\billy g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4897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80112" y="5241974"/>
            <a:ext cx="343395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VE" sz="4200" dirty="0" smtClean="0"/>
              <a:t>SISTEMAS DE IDENTIFICACIÓN</a:t>
            </a:r>
            <a:endParaRPr lang="es-VE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VE" dirty="0" smtClean="0"/>
              <a:t>Sirven para indicar</a:t>
            </a:r>
          </a:p>
          <a:p>
            <a:pPr lvl="1">
              <a:defRPr/>
            </a:pPr>
            <a:r>
              <a:rPr lang="es-VE" dirty="0" smtClean="0"/>
              <a:t>Propiedad</a:t>
            </a:r>
          </a:p>
          <a:p>
            <a:pPr lvl="1">
              <a:defRPr/>
            </a:pPr>
            <a:r>
              <a:rPr lang="es-VE" dirty="0" smtClean="0"/>
              <a:t>Procedencia</a:t>
            </a:r>
          </a:p>
          <a:p>
            <a:pPr lvl="1">
              <a:defRPr/>
            </a:pPr>
            <a:r>
              <a:rPr lang="es-VE" dirty="0" smtClean="0"/>
              <a:t>Edad</a:t>
            </a:r>
          </a:p>
          <a:p>
            <a:pPr lvl="1">
              <a:buFont typeface="Wingdings" pitchFamily="2" charset="2"/>
              <a:buNone/>
              <a:defRPr/>
            </a:pPr>
            <a:endParaRPr lang="es-V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188" y="4724400"/>
            <a:ext cx="7993062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individuo debe poseer un numero único de identificación</a:t>
            </a:r>
          </a:p>
        </p:txBody>
      </p:sp>
      <p:pic>
        <p:nvPicPr>
          <p:cNvPr id="36866" name="Picture 2" descr="http://3.bp.blogspot.com/_KV2pGLVDPvw/TNCwlUITWlI/AAAAAAAAxuk/dSCUw3o5hGM/s1600/trazabilidad04+(Smal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424" y="1620776"/>
            <a:ext cx="4105056" cy="27443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03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VE" dirty="0" smtClean="0"/>
              <a:t>Tatuajes</a:t>
            </a:r>
            <a:endParaRPr lang="es-VE" dirty="0"/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5219700" cy="3384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350" y="3952875"/>
            <a:ext cx="3243263" cy="2722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Owner\Pictures\2007 Pasantia\P10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0"/>
            <a:ext cx="4859337" cy="364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3" name="Picture 4" descr="C:\Users\Owner\Pictures\2007 Pasantia\P1000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44" name="Picture 4" descr="C:\Users\Owner\Documents\Agrocabras\Fotos\P1050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4244975" cy="5661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334963"/>
            <a:ext cx="266382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s-V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Collares</a:t>
            </a:r>
            <a:endParaRPr lang="es-V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2007 Pasantia\P101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674688"/>
            <a:ext cx="2700338" cy="20240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7" name="Picture 2" descr="http://images.engormix.com/profile_photos/ph-113201114044am-s-1290-img_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052513"/>
            <a:ext cx="3635375" cy="544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268" name="Picture 3" descr="C:\Users\Owner\Documents\Agrocabras\Fotos\P1070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27325"/>
            <a:ext cx="5508625" cy="4130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95325"/>
            <a:ext cx="266382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s-V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Collares</a:t>
            </a:r>
            <a:endParaRPr lang="es-V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P6140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0950"/>
            <a:ext cx="4859338" cy="364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1" name="Picture 6" descr="http://www.bioteccaprina.inia.gob.ve/event_not/2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0"/>
            <a:ext cx="4859337" cy="364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2" name="Picture 8" descr="http://www.premier1supplies.com/sheep-guide/wp-content/uploads/2012/10/ear-tags-with-la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222625"/>
            <a:ext cx="4859337" cy="3635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92150"/>
            <a:ext cx="39243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s-V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Aretes/</a:t>
            </a:r>
            <a:r>
              <a:rPr lang="es-V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Crotales</a:t>
            </a:r>
            <a:endParaRPr lang="es-V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elixcan.com/imagenes/Kit_Crot_Ele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868863"/>
            <a:ext cx="7143750" cy="1905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315" name="Picture 4" descr="http://images.engormix.com/s_products/ap_aretes_multif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4200"/>
            <a:ext cx="4400550" cy="2943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63525"/>
            <a:ext cx="39243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Clr>
                <a:schemeClr val="accent4"/>
              </a:buClr>
              <a:buFont typeface="Wingdings" pitchFamily="2" charset="2"/>
              <a:buChar char="Ø"/>
              <a:defRPr/>
            </a:pPr>
            <a:r>
              <a:rPr lang="es-V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Aretes/</a:t>
            </a:r>
            <a:r>
              <a:rPr lang="es-V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Crotales</a:t>
            </a:r>
            <a:endParaRPr lang="es-V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es-VE" dirty="0"/>
          </a:p>
        </p:txBody>
      </p:sp>
      <p:sp>
        <p:nvSpPr>
          <p:cNvPr id="9" name="TextBox 8"/>
          <p:cNvSpPr txBox="1"/>
          <p:nvPr/>
        </p:nvSpPr>
        <p:spPr>
          <a:xfrm>
            <a:off x="323850" y="1125538"/>
            <a:ext cx="4032250" cy="387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VE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Además de identificar al individuo, sirven para indicar:</a:t>
            </a:r>
          </a:p>
          <a:p>
            <a:pPr>
              <a:defRPr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Sexo</a:t>
            </a:r>
          </a:p>
          <a:p>
            <a:pPr>
              <a:buFontTx/>
              <a:buChar char="-"/>
              <a:defRPr/>
            </a:pP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ñ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de nacimiento</a:t>
            </a:r>
          </a:p>
          <a:p>
            <a:pPr>
              <a:buFontTx/>
              <a:buChar char="-"/>
              <a:defRPr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Macho asignado a cada hembra</a:t>
            </a:r>
          </a:p>
          <a:p>
            <a:pPr>
              <a:buFontTx/>
              <a:buChar char="-"/>
              <a:defRPr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Nacido en parto simple, doble o triple</a:t>
            </a:r>
          </a:p>
          <a:p>
            <a:pPr>
              <a:buFontTx/>
              <a:buChar char="-"/>
              <a:defRPr/>
            </a:pPr>
            <a:r>
              <a:rPr lang="es-V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VE" sz="2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a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3562</TotalTime>
  <Words>651</Words>
  <Application>Microsoft Office PowerPoint</Application>
  <PresentationFormat>On-screen Show (4:3)</PresentationFormat>
  <Paragraphs>158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Tahoma</vt:lpstr>
      <vt:lpstr>Arial</vt:lpstr>
      <vt:lpstr>Rockwell</vt:lpstr>
      <vt:lpstr>Wingdings</vt:lpstr>
      <vt:lpstr>Calibri</vt:lpstr>
      <vt:lpstr>Textura</vt:lpstr>
      <vt:lpstr>Hoja de cálculo de Microsoft Excel</vt:lpstr>
      <vt:lpstr>Identificación y Registros en Ovinos y Caprinos</vt:lpstr>
      <vt:lpstr>Slide 2</vt:lpstr>
      <vt:lpstr>Slide 3</vt:lpstr>
      <vt:lpstr>SISTEMAS DE IDENTIFICACIÓN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REGISTROS</vt:lpstr>
      <vt:lpstr>TIPOS DE REGISTROS:</vt:lpstr>
      <vt:lpstr>¿QUE INFORMACIÓN SE NECESITA REGISTRAR?</vt:lpstr>
      <vt:lpstr>¿COMO SE DEBE REGISTRAR?</vt:lpstr>
      <vt:lpstr>¿COMO SE DEBE REGISTRAR?</vt:lpstr>
      <vt:lpstr>¿COMO SE DEBE REGISTRAR?</vt:lpstr>
      <vt:lpstr>Slide 22</vt:lpstr>
      <vt:lpstr>Reportes necesarios: (caprinos)</vt:lpstr>
      <vt:lpstr>Reportes necesarios: (ovinos)</vt:lpstr>
      <vt:lpstr>Parámetros a evaluar: (caprinos)</vt:lpstr>
      <vt:lpstr>Parámetros a evaluar: (ovinos)</vt:lpstr>
      <vt:lpstr>Slide 27</vt:lpstr>
      <vt:lpstr>CONCLUSIONES</vt:lpstr>
      <vt:lpstr>Slide 29</vt:lpstr>
      <vt:lpstr>Slide 30</vt:lpstr>
    </vt:vector>
  </TitlesOfParts>
  <Company>FCV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Registros en  Ganadería de Carne</dc:title>
  <dc:creator>ALEJANDRO</dc:creator>
  <cp:lastModifiedBy>Carolina Duque</cp:lastModifiedBy>
  <cp:revision>73</cp:revision>
  <dcterms:created xsi:type="dcterms:W3CDTF">2002-03-24T23:40:04Z</dcterms:created>
  <dcterms:modified xsi:type="dcterms:W3CDTF">2014-01-21T19:25:35Z</dcterms:modified>
</cp:coreProperties>
</file>