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9" r:id="rId2"/>
    <p:sldId id="260" r:id="rId3"/>
    <p:sldId id="256" r:id="rId4"/>
    <p:sldId id="257" r:id="rId5"/>
    <p:sldId id="262" r:id="rId6"/>
    <p:sldId id="258" r:id="rId7"/>
    <p:sldId id="261" r:id="rId8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FA899-EA1B-491D-87BF-4A14D1AC0186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6B9A-C402-461F-AF72-619E8B7F92F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6B9A-C402-461F-AF72-619E8B7F92F4}" type="slidenum">
              <a:rPr lang="es-VE" smtClean="0"/>
              <a:t>2</a:t>
            </a:fld>
            <a:endParaRPr lang="es-V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BCB6-DC00-46BB-9026-1BED0EDEC11A}" type="datetimeFigureOut">
              <a:rPr lang="es-VE" smtClean="0"/>
              <a:t>1/13/2014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0594-2D75-4C6E-8DFF-0BB754183EE1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0" descr="UCV-Color[1]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524352" y="762000"/>
            <a:ext cx="42574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2000" dirty="0" smtClean="0">
                <a:latin typeface="+mj-lt"/>
              </a:rPr>
              <a:t>UNIVERSIDAD CENTRAL DE VENEZUELA</a:t>
            </a:r>
          </a:p>
          <a:p>
            <a:pPr algn="ctr"/>
            <a:r>
              <a:rPr lang="es-VE" sz="2000" dirty="0" smtClean="0">
                <a:latin typeface="+mj-lt"/>
              </a:rPr>
              <a:t>FACULTAD DE CIENCIAS VETERINARIAS</a:t>
            </a:r>
          </a:p>
          <a:p>
            <a:pPr algn="ctr"/>
            <a:r>
              <a:rPr lang="es-VE" sz="2000" dirty="0" smtClean="0">
                <a:latin typeface="+mj-lt"/>
              </a:rPr>
              <a:t>MEDICINA Y PRODUCCION DE CERDOS </a:t>
            </a:r>
          </a:p>
          <a:p>
            <a:pPr algn="ctr"/>
            <a:endParaRPr lang="es-VE" sz="2000" dirty="0"/>
          </a:p>
        </p:txBody>
      </p:sp>
      <p:pic>
        <p:nvPicPr>
          <p:cNvPr id="6" name="Picture 11" descr="images[2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609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1143000" y="4038600"/>
            <a:ext cx="74676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V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ASCARIOSIS PORCINA</a:t>
            </a:r>
            <a:endParaRPr lang="es-VE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549109" y="5867400"/>
            <a:ext cx="2832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dirty="0" smtClean="0"/>
              <a:t>M.V Mercedes Chang</a:t>
            </a:r>
            <a:endParaRPr lang="es-VE" sz="2400" dirty="0"/>
          </a:p>
        </p:txBody>
      </p:sp>
      <p:pic>
        <p:nvPicPr>
          <p:cNvPr id="15" name="14 Imagen" descr="imagesCA0L6ZO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1400" y="2438400"/>
            <a:ext cx="24384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s-VE" sz="6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Ascariosis</a:t>
            </a:r>
            <a:r>
              <a:rPr lang="es-VE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s-VE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Porcina…</a:t>
            </a:r>
            <a:endParaRPr lang="es-VE" sz="4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0" y="3429000"/>
            <a:ext cx="3810000" cy="2895600"/>
          </a:xfrm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VE" b="1" dirty="0" err="1" smtClean="0"/>
              <a:t>TAXONOMíA</a:t>
            </a:r>
            <a:endParaRPr lang="es-VE" b="1" dirty="0" smtClean="0"/>
          </a:p>
          <a:p>
            <a:r>
              <a:rPr lang="es-VE" sz="2400" b="1" dirty="0" err="1" smtClean="0"/>
              <a:t>Phylum</a:t>
            </a:r>
            <a:r>
              <a:rPr lang="es-VE" sz="2400" b="1" dirty="0" smtClean="0"/>
              <a:t>: </a:t>
            </a:r>
            <a:r>
              <a:rPr lang="es-VE" sz="2400" dirty="0" err="1" smtClean="0"/>
              <a:t>Nemathelmíntes</a:t>
            </a:r>
            <a:endParaRPr lang="es-VE" sz="2400" dirty="0" smtClean="0"/>
          </a:p>
          <a:p>
            <a:r>
              <a:rPr lang="es-VE" sz="2400" b="1" dirty="0" smtClean="0"/>
              <a:t>Clase: </a:t>
            </a:r>
            <a:r>
              <a:rPr lang="es-VE" sz="2400" dirty="0" err="1" smtClean="0"/>
              <a:t>Nematoda</a:t>
            </a:r>
            <a:endParaRPr lang="es-VE" sz="2400" dirty="0" smtClean="0"/>
          </a:p>
          <a:p>
            <a:r>
              <a:rPr lang="es-VE" sz="2400" b="1" dirty="0" smtClean="0"/>
              <a:t>Orden: </a:t>
            </a:r>
            <a:r>
              <a:rPr lang="es-VE" sz="2400" dirty="0" err="1" smtClean="0"/>
              <a:t>Ascaridida</a:t>
            </a:r>
            <a:endParaRPr lang="es-VE" sz="2400" dirty="0" smtClean="0"/>
          </a:p>
          <a:p>
            <a:r>
              <a:rPr lang="es-VE" sz="2400" b="1" dirty="0" smtClean="0"/>
              <a:t>Familia: </a:t>
            </a:r>
            <a:r>
              <a:rPr lang="es-VE" sz="2400" dirty="0" err="1" smtClean="0"/>
              <a:t>Ascarididae</a:t>
            </a:r>
            <a:endParaRPr lang="es-VE" sz="2400" dirty="0" smtClean="0"/>
          </a:p>
          <a:p>
            <a:r>
              <a:rPr lang="es-VE" sz="2400" b="1" dirty="0" smtClean="0"/>
              <a:t>Género: </a:t>
            </a:r>
            <a:r>
              <a:rPr lang="es-VE" sz="2400" dirty="0" err="1" smtClean="0"/>
              <a:t>Ascaris</a:t>
            </a:r>
            <a:endParaRPr lang="es-VE" sz="2400" dirty="0" smtClean="0"/>
          </a:p>
          <a:p>
            <a:r>
              <a:rPr lang="es-VE" sz="2400" b="1" dirty="0" smtClean="0"/>
              <a:t>Especie</a:t>
            </a:r>
            <a:r>
              <a:rPr lang="es-VE" sz="2400" b="1" i="1" dirty="0" smtClean="0"/>
              <a:t>: </a:t>
            </a:r>
            <a:r>
              <a:rPr lang="es-VE" sz="2400" i="1" dirty="0" err="1" smtClean="0"/>
              <a:t>Ascaris</a:t>
            </a:r>
            <a:r>
              <a:rPr lang="es-VE" sz="2400" i="1" dirty="0" smtClean="0"/>
              <a:t> </a:t>
            </a:r>
            <a:r>
              <a:rPr lang="es-VE" sz="2400" i="1" dirty="0" err="1" smtClean="0"/>
              <a:t>suum</a:t>
            </a:r>
            <a:endParaRPr lang="es-VE" sz="2400" i="1" dirty="0" smtClean="0"/>
          </a:p>
          <a:p>
            <a:endParaRPr lang="es-VE" sz="2400" dirty="0"/>
          </a:p>
        </p:txBody>
      </p:sp>
      <p:sp>
        <p:nvSpPr>
          <p:cNvPr id="11266" name="AutoShape 2" descr="data:image/jpeg;base64,/9j/4AAQSkZJRgABAQAAAQABAAD/2wCEAAkGBxQTEhQUExQVFRUXGBUYFRcYFRcUGBQXFxQXFxQUFxQYHCggGBolHBUUITEhJSkrLi4uFx8zODMsNygtLiwBCgoKDg0OFxAQGiwkHiQsLCwsLy0sLCwsLCwsLCwsLSwsLCwsLCwsLCwsLCwsLCwsLCwsLCwsLCwsLCwsLCssN//AABEIAIQA+AMBIgACEQEDEQH/xAAcAAACAgMBAQAAAAAAAAAAAAAAAQIGAwUHBAj/xABDEAABAwEFBAYIAwUHBQAAAAABAAIDEQQFEiExBkFRgQciYXGRoRMjMkJSsdHwYnLBFDOSk+EkQ4KiwtLxFRZTY7L/xAAZAQADAQEBAAAAAAAAAAAAAAAAAQQDAgX/xAAuEQADAAEDAgUCBAcAAAAAAAAAAQIDERIxBCETFEFRYSIyUnGB8CMkQmKRobH/2gAMAwEAAhEDEQA/AOOqbCsakECGmCUBA+iYieJSxKCAgDICpVWNoUwgBtKYPFQKlX+iAHVPEopoEMOSqhKqAFVASKEATqkPBIpE5IAeJYZLUBpmsMjy40CzwwAZnP74IDsjqTto23fdtkks8LX+mqHEmnWawOcXUFS4ku7qLUP6Q7POP7TY4y7ecLXedAVVm3g8QmDFWMuDw0iuFwFMTT7takHitfNDXvWPgp8mvi9+C/w3Xd9sHqJHWd/Z6xld2KNxBA7iFododl7RZKOeA6M0DZWdZmegcdWnv8VU43ljqtJBGhGRV+2R26c31M9HMdkagUcDkQQagH5rl78fyv8AZ3ti/hlQevO4q/bV7It9H+0WMVjoXPiFSWDe5nFo3t1HcqCQtYtUtUYOHL0ZBSaEBqysC7E2SYFlSDck6LpHAnpqLk0wPEEwUk1majTYEgE2/fimBLVPCgKbW10FfNAiICkxyymzO3sfzafoo4Uc8ARIQE6IogABTIUaKVUCAlCEimAVURmm4JAoAAoObULI1CQHmgjovSNEUUggTABBQiqYjy2mOui8pWwevLOzgkztMvPR9ta6J4jkNQd53jv3Ht4I6RtnWwSNmhFIZiagZCOSlS0cGuFSO4qhRyFpDhqCCOS7TZGftt1ysdrgxMNK9eIY2+VAptNlrThlD+uNXyjkbWrK1ibdx+81LDRVEjEAgpkKJTQhFCTihMDyffkgNQEByzNSQKy2aBz3BrBicdAO/VYKkmjcydBxXVdhdlxG3E72jQudwHAcFnlyrGtTXFi3/kay49im0Dpzi/Dowd51JVk9LBAAGhjfygN/qvDtrtCyztDG5v8AdaNw+JxXMLdek0pq9x7hkApZi8v1N9il1GPskdYO1kYNK+ZUX3tZJspY43fmaK+ORXHMZ4nxKyxWx7dHHnmu/LL0Zx5hPmTqNs2Ks03Ws8picfdd6yPl7w8SqffWzs9m/exnDue3rxn/ABjQ9hoV57s2okjOngaeRyV8uPbVjxheQa6gjXvaUb8uPnuhPHjyfa9Gc2wJ0XSbx2Tstp69neIX72e1EeFBqzll2KlXxs/aLN+9iIG5468Z7pBkOdCqIyzfBPeOp5Rqe1FFIhRHgtDMi5IJuUaJgNSSagIACU0IpVAmNQqnVRqgCLlBwUyscpoNeSQ0eUrumwsBZd7idDG+oOWkRzHiFxOwWUyyMYPeIHLf5Lu97P8A2a7JaED1TmtGlXydX/VRT5O9yiie0U/c4vEeq3uHyQSpuWMqklY6qJCai4poQnISKEageSqgSlVFVwbFk2Fu30s+IjJvzXY74tDbLZXPPutxEaYjoxtfvXsXP+i+z5E8aeZqt30x2rCyGKuTpHud2iNoA83qDIvEy6Fi/h4l/k5fbbU6V7pJDic6pJ+QHABKzwOeSGAuO8CmQ45pOKjippXNXaaLREevfubBlwuPtuYzmXHwas7NnIvenPJnDvK1IlPE+JTEh4nxK5c17nauF6G+j2UhcaNtDwd2KOo50KwXjsVaYxijwztGZ9FUvaOODXwqtbHa3jRzvEqxXVtK6rRK6jm+zIMv4qfNZ14k9+Uaz4V9uGaC79oZ4Tk7FTKh1FO36hXS5ukUUwy5A5HEKg8ew816rbdEF4A4sMVpp1ZAKNk4CQDI94zzXOrzuiWGR0cjcD2+009ulDoQdxXCnHl78MdVkxvR90dPnuGwW0YoXCCQ51ZnG49se7vbRUq/dmLRZifSRkt3SM67Hcxm09jgCq7Z55YjVjnNPZvVsunpEtMYwvaHjwPMEUK0SyR8ozfh38MrDnd3inRXOfb0OGVjhxZ5vDfGjRn4qqW+0mV7nuDGl1KiNgjYKCmTRktZbfK0MqSXrqecoJQUl2cDBSqlVRqgCRKiVElNIAcV5pn1yWSR9AvNVI6SLj0Z3Z6W04iOq2gr35nwA81dOle8cMcEFKF5dI8cGs6rQe8u/wAqOjK6jHBiIo51Bzd/TJVLbi8RPbJSDVjPVsPEMyJ/ixeSlxvflb/fYpzLZCn99yvlRGtOxMqD2V413fTNWEJMiigpMed6iUwE4oSKED0PAFJpzSUowuDU6Z0YupkOxZ+m2M1srt39oFe0+iI8gVpej+14X07wrv0oWD09gEjRV0TmyD8pGCTwFCol9OZld98SZxFzyo4zxXqa3UEZjP6qD4qq0jZgZIVkbMsbo6KAQGh7mPU2la9rl6WT8UAWC4r0Mbg1xOGoAPwnjXgr1eV3i8IMOX7VEKxO09I2lTGTpQ7juK5Y01V02PvZ2Qr1mUp2t3ZqbNOx+JJXhrxF4dfoVBzCMqEHOoORBGoI3FQAV36RbrAcy1RjqTVElPdlArpuxAE94PFUlUxSqU0SVLltMg4pKTlGq6ORIKSiTuSACkUiUIAEqoqsUr0D0ISOqV79nruM8zW0qAau7tw5la2i6XsNdfoo8ZFXupTLV24dwqsM+TZL9ynp8e6vhFtt9uFjsr3A0MbcLO2Z+QPLM8lyBw+/qrLtxe3pJGwtNWQ1rwfKfbceNBkO8qruR0sbYTfLM+pvdYiEj9FJQcVQTAChIoITGIoQ9CYjwKTCoIaVmbG4ue1mOQH7qF3XZ23snhwkBwcKYToaijm8waL56a774K9bEbRFhwE0HyNfkVL1Ef1IqwVqnD/Q1O1NwGx2gxHNntRO+Jh05jQ9vetKWUXer4uWK8IA19A8dZjwKljiM3Di00FR2VXFr4uqWzSmKZuF44Zhw+Jrt4+q0w5Va+TDJjcM1ZasL416qKLgtjM8DhRFF7Hx18155GUQMI5SNVtLrt3o3h40Gvcdea0ynG8g5FJpNaME3L3I7NdEkdqhfZZT1JAMDtcDh7Lx3Fc3vS7JIJXRStwvaaO4Hg4He07is2zN+4HNaTT4TXQ8Kro9qs8F4xBsnUmaKNkAzH4SPebXUeFFLF+C9tcFeXH4y3zz6nI3BQW4v+4prK7DMzL3Xtzjf+V/PQgFah6sTTItCD1jqpOPNDiMqc0AQTKYCiQgRFxWBxqsrgTkASTuGvgFtLv2fe4jGMI4b+fBc1Snk1iHXCHszdRlkDiOqNO08e4K+XleQs0Jc3JxBZAO0+3JyH6DevDY3wwRkk0aNSNXn4WcVV72vN08mN2QAo1o0Y0aAfOu8qRS82TV8IsyUsGPauWeQuy+/FIOUaoqrjzAJUaJ1SJQAOcBmdFaHXEyG73T2gETSOaLO0GhbXM4m6EkAk8Mk9gdm/2mQSyD1TD1QdJHV1pwHzWXpHvYS2gRMPq4AWDgXmmN3bSgbyKy361ovQ127Z1ZUXJIchbGR4iohNBXBqNr16YJiDULyJtNEB+R03Y3bEtIY8mm410XQbdZbNb4wyVocdWnRzSfeY73T2aFfPEM5HYrXs/ta+IgF1RwJUWTC5e6SuMs2ttmyvzYC0QOLo/XxU1aPWNp8Ue//CT3KpSxU07iPmF2W5Nq2SDUc8ivReF22O15yMbi0xUwP0+NuvNOOpa7Wjm+mfKOGkKDmLpN7dGrgawSAj4ZQR4SNBrzCq9v2UtMVcULqfEz1g8WqmcsVwyZxUlWkgO5YCts+GmVRXhv8CsL4QdV2I1631x7SPiID6kbjXrDs7VqTZuCwujPBc3CpaM7jI4eqOt2Hapr46PwyMcKOBAcCOBaVrLVcNilzjc6E8GkFv8ACdOS5zHK5pq0lp4g0Xsivh49oB3kpvL1H2MqefHa+qSxT7Gu/u54XD8QdGfCjh5ry/8AaM496H+Yf9q8Db7/ADjtBTF/Gmsh5/1XS8b3Ry1079zZRbJu96WMflDn/PCvdDs1Z20L3OfzDB5Z+arpv48HHvcsZvaU+yAO3MnzScZn6jV9PPoW1skEdfRMaOJa0DxfqRzWttF9NzHtHg00aO92/kq85z3e24u7K5eCll9/Rdx065rucX1fbSFoZ7XanSGrjWmg0DewN0XnCnhRRUJJLsSU23qQqskrW9XCScs8qUPZnwpwoosYSaCpO4CpPgM1Ybs2MtUtCWiJvxSGh5NGfyXNXM/c9BzFVwitkhb7ZjZSS1ODngsh3k1Bk7Gjh2q9XLsJZ4QHyeucN7wA0H8LPqtxfV+wWVmJ2vusHtPPwtG4fopL6nc9sFEYNv1Ua/aa9WXfZQyKjZHgthAp1aCjpKfhBHMrkLvvfXtqvdfV7yWmQyyanQA5MaNGt7P1zWvJVOKNsmGStzAoSQtTM8KVVkSLVyakQUIAQgBhSKgpVQB6rLbHsIwkqx3ftjIygca9/wBVUaqVVxWOa5NIy3HDOq3bt0N5I8x4KzWTaVj/AIeRofJcFBpos8Nte3QqeulT4ZvPU/iR3q0vs8wo+Nj/AM7Wu8yFq7RsfYpNI8B/A8tpyJouWWbaWZuVT41W2sm2jxqVk8OWftZ3vw1yWi1dHEWZZO8djmtePEEFayXo4m9yeJ3e17fqEodteJ8CvZFtqONEbuokfg4H6mgtXR/axoyN/wCV4r4EBaufZS1N1s7+QB+RKv7dsWnfXv8AvvXrZtGx29vj+iPM5lzI/KY3wzlTrhm/8E38t30Uf+jSj+5l/lv+i69HfQ4jxWaO+WV3pedv8IPof7jkUVyTHSCU1/8AU/6L0t2dtW6zzfwELqwvto3hN9/s7Drvojzt/hF5H5OYQbI2x2lnePzFrf1Wyh6P7Wfa9EzveT8mq6ybSsHweNV4LRtk0D2gO4BLzWV8IF0crlmrsvRq4+3aB3MYf/px/Rbyy7BWWPN4LjvMj6f5RRaO17eNG8nn+i0tr29d7rc0fzN/vQPDwR6r/p0qzw2eD901jB+BuHLtNM14L02kiib1ngfPvpxXK7TtFaZcsWEdi1+Ek1cS455k1XUdHT+9nNdVjn7VqXK8du3nKFpH43b+0N+qqtptL5HF73FzjqSa/wDCxEKKtx4Yx8Ijy5qvkCiqKIWpiJCZCSAMWFNrUISOwwBDmAffahCBiEQSMQQhICGBNrEIQMGtTwoQgAwookhAComB3oQkwMjnEVzKk21O4oQuWNNmQW540Kkbyk+JCEtqN5uvci68H8fmsTrxk4oQhSvYTuvcRtDjq4rC86VJPNCF1otTGqYRtqvTHAE0LtHD4M7GApWfOveU0Jo4Mknsgbq6cqLC9oQhNiFTJFEISAi4IQhMD/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6" name="5 Imagen" descr="MUND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533400"/>
            <a:ext cx="1542857" cy="1523810"/>
          </a:xfrm>
          <a:prstGeom prst="rect">
            <a:avLst/>
          </a:prstGeom>
        </p:spPr>
      </p:pic>
      <p:sp>
        <p:nvSpPr>
          <p:cNvPr id="7" name="6 Flecha curvada hacia abajo"/>
          <p:cNvSpPr/>
          <p:nvPr/>
        </p:nvSpPr>
        <p:spPr>
          <a:xfrm rot="1502725">
            <a:off x="1981200" y="838200"/>
            <a:ext cx="1752600" cy="762000"/>
          </a:xfrm>
          <a:prstGeom prst="curvedDownArrow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>
              <a:solidFill>
                <a:schemeClr val="tx1"/>
              </a:solidFill>
            </a:endParaRPr>
          </a:p>
        </p:txBody>
      </p:sp>
      <p:pic>
        <p:nvPicPr>
          <p:cNvPr id="8" name="7 Imagen" descr="imagesCAQU0SY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76657" y="2057400"/>
            <a:ext cx="2923943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8 Imagen" descr="as adulto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4495800"/>
            <a:ext cx="2362200" cy="1257300"/>
          </a:xfrm>
          <a:prstGeom prst="rect">
            <a:avLst/>
          </a:prstGeom>
        </p:spPr>
      </p:pic>
      <p:pic>
        <p:nvPicPr>
          <p:cNvPr id="10" name="9 Imagen" descr="ba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2362200"/>
            <a:ext cx="1528763" cy="15287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es-VE" sz="6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Ciclo Biológico</a:t>
            </a:r>
            <a:endParaRPr lang="es-VE" sz="6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6386" name="AutoShape 2" descr="data:image/jpeg;base64,/9j/4AAQSkZJRgABAQAAAQABAAD/2wCEAAkGBxQTEBQUExQVFhUXFBUYGRcWFhgWFhkZFxcXFxgXFBkbHCggGBsmIBQXITEhJSkrLi4uFx82ODMsNygtLisBCgoKDg0OGhAQGywmICQtLCwsLCwsLCwsLCwsNCwsLCwsLC0sLCwsLCwsLCwsLCwsLCwsLCwsLCwsLCwsLCwsLP/AABEIAJUBUgMBIgACEQEDEQH/xAAbAAACAwEBAQAAAAAAAAAAAAAABAIDBQEGB//EAEcQAAIBAgQDBQMFDwMDBQEAAAECEQADBBIhMQUTQSIyUWFxUoGRFCNCU6EGFTNicoKSk6KxssHR0vBDc+GD0/EWJLPCw2P/xAAYAQEBAQEBAAAAAAAAAAAAAAAAAwIBBP/EACgRAAICAQQCAgEEAwAAAAAAAAABAhEDEhMhMUFRIjJhBBRCkXGh8P/aAAwDAQACEQMRAD8A+40UUUAUUUUAUUUUAUUUvisbbtxndVnYE6n8kbn3UCVjFFY97jZP4O2T5ueWPhBb4gVn3rtx+/cMeyk21+w5j72jyqbypdFY4ZPs9DiMZbt991X1IHwHWkH46n0EuOPGAo/bKn7KyFtomoCr5wB8TUlee6C35KlvtArOqcvqiixRXZoPxp+lpfzrhn4BSPtqhuI3z9JB6If3ljVQsudrbfYP3kVL5Jd+rP6Sf3UcMrNVjXoPl17634ov8qicZe+ub9G3H8P86Dg7v1Z/ST+6oNhrg/02/ZP7mrm3l/5nfh+Cfyy99c36Nv8AtqacQvj/AFFP5SA/wkUo0jdWHqrAfGIrlu4DsQfQzWGske7NaYvwjRXi94brbb9JP7qmvGrnW0v5twk+6UA+2kAa7Tcl7M7cfRqrx1OqXV9VDfwk1IcctdeYP+lcP7lNZNFa3ZGdmJr/AH8s+L/qbv8AZUl41ZP0yPykdf4lFY9dpuyGzH8mz9+LH1q/Gj78WPrFrHBomu7rObMTXPGLPtg+gJPwArqcYsH/AFVHk5yH4NBrIopusbMTet4y23ddD6MD/Orladq8w1lTuqn1ANQ+SJ0UA+K9lvcVgiu7r9Gdlez1dFedsY27b68xfZcw4/Jfr+cCfxq0LXG7JHablkCStzsnTfL0f80mtrImYljkjQuXAoJJAA1JOgFYr8WdriZABbLqO0O0wJgmPoCNfHxApLHYg3DnfRVkqh0Cj2m/G8ztsOpK9jEsXR0SQsmXlVkgqCBGZok+AM71OWW3SKxw0rZ7GivMXLlx+/dY+SE21HplOb4sapNlmYW0e7madedd7KjvOe10kQOpIFa3fSM7PtnraK4qwAPDx1PvNdqpAKKKKAKKKKAKKKKAKKKKAKKKKAKSx/EVtQNWciQi94+ZnRR5mKdryWEZ7hGUA3LgNxsxgKNNGIBPZzKoHl61icmuimOClyxq9jb1wQzC2PZtyW/WGD8AD51Rbsqs5QATuep9TuffT33qu+1b9Mrfvn+VZeMxXK5nNyDlgSwbsSwkLJAIbbT8YeNRcZN8noi4/wAS8vrABJ8Bv6nwHmaut4Jjq7QPBf5sf5AUng3uuvzScsGCbt5SHbxK2tGHgM5WI7pFOJwhG/Clrx//AKmU/VAC378s+de2GGMPyzEpvwWRbRGuW0FxlkAKQzM2wTMToSYEkwJ1gUmMbfUW0ZWz8xQWZRLLzLW2QsqyruDr/pnaQa2rSAAAAAeAED4VctalbJMwl4lea4hVSFmGXI3a+ZLwCe6eYQs67U5hcfcLopUQxYZgjAGBMwT2ANvpTr3dJovtjPvhaCvYGFNty1sq3NJU2wWz7AguIG0TOpEb6ipmSJFQNXEVjX8Dd5xZWhTcDEBokRhlM6TOW3eA1+kOsELFmg1LYjDI3eVT6gT7jWVhuH4lUyl9BYtoBmJOZVtBgWzSTK3dRlJzjtaDL1eH3sxliAzAsQ5JPZwwYKSJUfN3RpG8iCZFFJmky+7w72GI8mlh8dx8aWaVMMIPTqp9D/IwaYwFq8Gm609gZtZBaFgqNliHmAJzDeNGrqBgQRIPSuSxQn2isZszhXaggglSZymJ8diJ84IqdeCUXGTTLHa7XKVxmOFsgEMZR27Ks3cy6QoJ1z7+XnWTh3H4s28hiQz5W1jKuR2LDxjJMeE0la44MjM6HSSAsE5PnWUksRrkskkdDoC1WvxWwRDEGNxkLxKvOw2hbgJ20NVcQvYdibbj6UPCbAJdeXJXYhLkEa6yCN60kZbL7nGUUwyuPwns68vmE6Bp1Fp406dKnc4jDBSrA6EgheyuaGJIaD02nfrUbuJw8B2CnVx+DJcfhM4K5cyjs3JkeNQ+V4bUdj5s6gJ3SouNpppHLubdVNAOYLGC6sgMO6YaJhlDA6E9CKYpBOI2VkDs5cwPzbKPm84MHLBAFpwPEIYpuxiFcdkzG42IgkQwOo1BGvhRhFhqLKCIIBHgdRUjRXDop8gWREhQZyDuEjYx0jfTqB4U1Xa5XKOt2FPfc9akPd9o5V/ITT7WznzEVnraNy4tsEjNJYjcIu8HoSSF95PSvTWrYVQqgAAAADYAaACq4427JZZUqJUUUVc8wUUUUAUUUUAUUUUAUUUUAUUUUAV5jEj5PiQ30ZL/APTcgXV/NYq/pAr0eIvqiF2MKokn/N/SvM47EnEEsVKWUV87tsF0NwkjSYQgKsxMmNqnk/2Wxeb68mzxviq4e3JGZ2OW3bmDceCQo8BoST0AJ6V5XBcKPfxDC5eMkkCLaFpzcpTsdSMx1PkOyHcThi1+3fuiLjW7hVT/AKSTbCoOgYgksRuTEkKsXmsZJPV/g3ijSv2X4S/PZbvD7fMf5pXcdjBbNrMyqrXCpLEARyrjASdtUFKuoO/+eY8DSPHcViEw1zkXQtyAEZ0DkMxCqBqASSQJad+temP6iMlzwzsoejU4ZxBnN8lWhboCKLbK2XKsGWjPJlpGwYDWJNXHfugOGtLcGHvPN20mUAZiLjhJWCZImY6x03qH3P4u6mHRMW2e8oIa4ikq8Ew0ASpIiRETNbFrF222dSfCRPw3FUq1wSaZn43iXauILtpHW6qgs6IyWzbtXG7wO57Oo+kD0rawd3NbRtdVU9oANqAe0BoD40KalNYoxRYTSfEj82ewbm3YBidRuZ26nfQHQ7UxNRNEgZ3D8OyuSxcg2bAlj9JTdzdmTlOqz6jUxWVh72JF1Q2bttmYEJEKMKrwZ0QZ70RqYWZ1J3r2JRe86j1YClLvFE6Zm/JGnxMD7a3VdmlFsng83KTOIbIuYeDZRI085qOIvhRrv0A3PpSlzGu20IP0m/oPtqlV66kncnU/H+VYl+ohFccstGD8nVB1J3Jk/wCfZ7qlXBXa8MpOTtlTtK3r9rmZWIDBQNTGl0nQdDJtfZTVUXMIpcOSZgDQwNBcA85+dbr4VxHGI3rOGIWWULmLRnIB7DqRvpo7ExE6zOtXPhsPmJOXMSS0seguAyJiIuXdNtSdxUPvIkQC0EywkAMOoMAR12jU+kTPBrZMtLsQwJYLJzBgdQoy6Ow7Mb6zpWrM0WFLPLEkZJaCWJksHVpJMk9p5nzqi6MMZQkHM7AgO2jBbhaSD2NBdnYHtT1q29wi2yZWGbUsWKoWYkuTmlcpHzj6RAzaRpUrnC7Zmc0HNInQhudI9P8A3D7eXhQFebDtvllgxILCYPOksJ27V74nw0aw1y2IVGGskayTqSSSdSZzb671QvB7YXLBiCDGVQZF0EwoABPPfYDcVacApuJcYszoDBJHUMCTA0750EDbTQU4OcjRooNFcNELtyBsT6R8d6pOKJ0VHJ/GBVR6k9PSTTNUYvEZFzEMQN8saDxMkaVxmkN8BuZLjK8FrkFXiJyj8HHSNSPGW6iT6GvGYLHW76nIZAiehHUEEem46jxFbfDeJmRbu7nRX6MfBvZb7D0g6VXHNVRDNjd2bFFFFXPOFFFFAFFFFAFFFFAFFFFAFFFFAJ8Xwhu2WUb6EToJUhgCem29ZyIzrhrDrlIUPdXSIswFXQwJfI0ayFYVu1n4AZr99/BktD0RA/8AFdYe6uVzZ3VxQjxZv/cR4Wl/aZ5/gFLUzxdYxAPtWh+wzT/8gpevPP7M9cPqjlIcS1uYdehvZiPEJbdh+1kPup+keKdnl3eltyW6wjKyMfcWVj5KawjTHaYuYRQuZ3ULAktAAnxJMdaWBkSNR/m1bNtZX83+VZldqjMnSM6zw+2yhkdSp2ZYg6xoQY309au+9Z+sb4t/dVF/hV424RwGAtgS9wKMiRIA072uo16104HEZ3htCBE3bmXtM8svZOVgAvZGmu9WWuvs/wCyO4yw8MP1jfFv7qSxeECmCS2nWT+81b97cQAvzskXVYk3H1UFZgRGoDdgyBmEHSruJjtD0/mam5zT+z/spjlbM5bYGwA9BUwtSiu1zstZ1EkgVJbcuUDJnGpXOuYDQyVmeo+NSw3fX1q65wpmN5hcYFmLWwICoxw62QxIXNPe6nce7nmic5OJEYJttPiP86UfI2mNJ8JHTf8AePjQvCrzEsz5SQ3cuPoeY7IJgZgqvGo91dfhV7N+EMTE8y5m5eckJtvljtzmkRtrVNt12S3mc+Rv4fbVTCDFauHtFUAYyROsk9dNTqdI3rzWL47YXFvh2uKLgQ3CCQAAWAAJJ3MzHgPSZq7orGV9j4rtKffOz9da/WL/AFro4nZ+utfrF/rW6O2OpbJjbWY1GsbxUrNkuJWGGmoII1AI+wg++uWrKXVtvn7IZiCtwrMgroyMPhNLpwm4j2UDzCgZpjLltupyrnDHMSpIgj5teoBXkU5E5ZGmNthmBAMCTA1GpgmB5wCfca4+HYCSKo/9P3IQG6JUXYIBUrnGIChAsCAL6DYD5lTA0hw2xaw5zEQucmO6ozFsq+Sg5R5Lt0pNOJyOS2KmisrhPH7WIsreTPleSso8kBiAdB1iffTZ4gn436t/7a1TuitoarlUYssgQtMM+XKkFu47AZmMTKge861K1irXam3e0uZBDFiYQOxIVtMskecab1f9u19mYeRIsAqLKCCDqD0qb3befKLVwCHJJcyMrW1By55IbOYP4tK/KUOXKLqlssBsjABuUAzdomJvJoDOp8K5sX0wsqGrN+6ncuEj2bnzi+4yGH6UeVMNxi7EC3bB9ouzAeeXIJ9JHrXnvunxGJtWxyEQvzbWcloHKLgOySNW6RuM2kmKbOJuDewT/tujfxlKnJThwzVRfg9PwnFm5bloDBmVo2kbETtIIMefWna8zwDidtRce5mth3kF0ZUyqoWeZGQkkNrm1EeVekRwQCCCDsRqD6GrQbaVnmmkpOiVFFFaMBRRRQBRSR4kgaGBUZiodoCFlBJAMyNFbUgDT0q35bb+sTvZe8O8Yhd99Rp50AxRSp4jazZeYmaHMZh/p5c8+GXOs+tS+W2/rE7ufvDu6HNv3dRr50AxWfwQnlsTvz8R9l+4B9gFMrjEJAzrqYXtL2uyG7OuuhBpfgrTbb/fxI+F+4KAW4/bg2n8GZD6PBB/SRR76RrY42k4e54hSwjxTtD7VFY8+FefIvkerE7icortcqZQSPDQJ5bvanohGX3I4ZV9wFbdzDlhZgklGBkmPoMCSBAO/h6UjWxZOg9BWZPlGJrgyuH4J7dh1NrODHzR5csYQE6MEyyCde0QNZO93CsCyXQShHZMsSkkEW8qdlieyVbTYdCaqxN5jadPnhcD3CpCXojO2QZkgEQQBqQNJEAir8Tfvh5ZfmgbWqZnfdw0qqyfoz0+2PQpcHmoStriReWc/a1b8FlOU2QYgSE7VyBo+vlWf91PCruIwfIF02brWUBdQO8B2lMDuk6HLHlW5gbtxr95nV1tlLXLzQF0N2SBOYMRlJDAESBGlR4j3h6fzNQlL5ItjRl/Jn+uufC1/wBuj5K311z4Wv8At01RXS5HAWWFwE3HbyYIB69lAftqVvh9wMIXUEZHJDZAL912kls3aRkGkzEGK6DFWc9vaPxrnN2jEoaiXGcDde3iFtxN20qn5xrckLcDBCJKTKjpudQdav47zSFyTAyscuSJV1ftZu0RCmMu530pfnt7R+Jo57e0fjW9bJ7P5L+Gc3U3ZgqkZsmeZbNmyADrp5EbGaSvYVOe13KOZBTN1y5s2U+IkTVvOb2j8aiTWFd2UjGgmuzXK7WjRZftM9nKqq0kgyQCqkEEpIPa6DwmdYg3phLgvrckHQKdgMq8wgBSC2btjUNB8B1WVyNiR76lzm9o/E1yNolKFsrx+Fv83MpPaZhIcgZct1l2HYA+bHmQOpJLuVhaYOZOZzPkbjFf2SKW5ze0fiai1wncn40m3IRx0ymzZVBlUBRJMAQJJJOnqSak6yCDsalRXU65KHUvkQHUXADIOgbwmDpOu4IphMRY629ZDa2p7Q2MgHUSdfOlaKv+4b7Rh40x04qxuEEyT+CO53Pd3MDXypa9iEMZbIOUgqWCqAQIBXQkQNNqqqFktc0tLn/GmLY9X6/mgnypv+kFjijN4/wVcWqi6zArct3FKMVANtswEA6g9Z12IiBDeE4M93W3du2rft5hcLf7YuhtPxjp4A1s4fgYOt5uZ+LGW3713b84keQrXApUpu5mJZEvqZWHuPY5du4Fa2cttbiArlPdRbiknfQZgdSQIFSxHDChL4aLb7lNrVzxDr9En211BicwlTLEPzrotrqlt1e43TMvaS2PxpysfAAe1Wg7gAkmAASSdgBuTVCBTgcULttXEiRqDupBhlbzBBB8xTFZ3AEIsAkRne7cg6EC7de6AR0IDia0aAKKKKAycRhLCE5gA9xixbIC0ZlJzMF0TRRLabUk2AskM4uPkLvnBUl/nA3zagpmg84kRr2tDrrpcT4ZzXRg+XKGXYkwxUkrDABuxEkHQnxNUjg7ZGBuAksp7hydgIAGTNJ0t+0N6AXsYGzcd8t66xdG9MpyyEbL9E5dAZBOu9Xrwq1OUO2YOGnScygEMezG5Da9T51Zw3hRtMDnDBVYAZYMvkJJOY6fN6COu5pS39zcKw5imQR+CmZ5GtwFjmY8jU6SXnSNQG7vBVZgTcuSLi3DBUBinKjMAsR8yvxPut4RoLqezfuftnm//rVfDOFm02YuGJtopOWGYoqrmZiST3dtIk71PC9nE3l9pbVz1MG2fgLafGgNA15ZbPLZrXsd3ztmcnrAGX1U16msfj9vtWnG+ZkPmrIzR8ba/b41PIuLK4pU6EaK7XKgek5Vgvt4moUAVxpMFnyl/aNHyl/aNVxU8JgWu5yHKZSFXQMCQJYsNyO0BoR3TRRvhHG0uWHyhvaNQdydzNSu4S8net5h42yG+KmCPQT61Q9yO8rr+UjqPiRFNNeDqafROiuW3DCVII8QZFcuXAoliB66e4UOkq7UQxOyXSPHlv8A0qS27h2tXP0Qv8RFdpnLQUVNcNdP+i/va3/fVi8Ov+zaHrcaffFuPtrul+jmpeymimfvXe8bY97N/IVO3wZz37sfkIB8S2afgK7ol6M7kfYpRVWFcsiE7lVJ9SAatrJsKKrxN7IpMSdAB4sTAHlqd6sweGv3LaOFtQyhoN1uon6ui5OPhWwoq04C/wCxb91w/wA7dWLwm8d3tr5BWufbmX91a0y9GdcfYqxgSdANydvfXLWZ/wAGjOPaEKseIZiA3umtXD8GtqQWm4w1l9QD4qvdB8wJrSraxPyYlmXg858mvfUn9O3/AHVK3gLzHurbHi5zH3Kp197CvQ0V3aRneZl2eB297ha6fB+5+gIU/nSfOtNVgQNqW4o7CxdKTnFtysCTmCmIHXWKzybzXVzFkHOiLbErk5BbUlB9MD906xVFFLom5N9mvduhVLMQqgSSTAAG5JOwrO5z4jS3mt2utwiLjjwtA91T7Z1jujUMHMRgkdlZxmy6qCSVB9rLsWEaE6jpTFdMlWHw621CoAFGwH+anrPWs7Et8oflL+BRvnW6Oyn8CviJHb9MustlqxWON0Nkfl4dZz4jNlzdMtg9B43OmyyZKvcHu22sJylyKBlCadgroVMEjSNwSDuCQZoB2iiigCiiigCiiigCiiigCs7HdnEWH6NntHwGZeYCffZC/n1o1k/dQ7LhbjJbuXHXK6JbGZmdHV0ESNMyifKaA1qxeOXgz27Y3Um43kMrIoPmcxP5hrvCOMtesWnuWjYe7MW3ksveZQ+gh8i5iOm0nrdhrNsjOIOftZj1kCDr5RUck/4orBU7Zm1yt3ljwHwFL4rCIwhlBHhHn1A3FSdoqsiMa1fVu6QfTbqND1EgiR1B8Ksmr8dhznL6RlVYAiMpb+77KVDVxMouQvXMqyBJ0AHizEBR7yQPfXMPwjEIoAYnJcvXRLwDcdroWQDrbAIbKZguOqjK1wnD8y7mPdtHTzdl/wDqrD3t5V6Cr4l5IZpeDzWJs4thb7xhbp15I7Rt4hV5omD3rIGXTeRWlaN+L2adjy5NsGe33SBGWMkZ9ZzTpFN3L+sD4/0rOu8Usq5V3AZWCkMyzqofMATOUA6nyPhR5VdIlp9mZd4fecZ2CcztDu2JMC6VJYCZJFoGDEM224lheF3bZdrdsAhnyswtG5lLtPLbXs5cuUMd5zaVuNirYMF1BmIkb7R9h+BqKX0ZiFZSw3CnUfD1HxFZ11zRr8WINZxZiWeM1knLyl0VsMX9x+fkTsIHSXeGLiOW3NIFzNoSqlRoJgKwlZzRJBiJpq3e1g/H+tMVWM1JWjDVGVwvD3xlN4qzLbRCQIkxLsok7nKJPsHQdWuLWC9i6izmNtgsMVOaDl1kRrFN0Vo4Z3E0vF7fKYquueMnW5aE9oHZDdIjqBvoKQY4yHLEgcpIgWj2otZoJI7U83fswVjaDr3L06Dbx/pWdh+K2WuZA655uAgspINu6tkhtZEs4A8ZqTy81E3p9mZw4Hk2p35aT65RNMVq/LrX1ibT3htlzz6ZdfSoMlu6GAht1OU6j3iotNFtxM85ePMDvMIivlPicpDP6DUD3nqK9jhh2F0jsjTw02rCxeCAUr9Arl00gERFa/Cr5ezbZu8VE+BI0JHkYmt4XyxmdpDdFFBr0HmCuFqWe8TtoPHqf6UjZ4pZL5My58zqQWXMCj8vtCZEsRHjI8alu26ib0+zW5g8R8a7NIjGWiQM6SRI1GoiZ+GvvFctXkaeWwMblSNP5f8AiuPI12hpRk4DAX24jcxIxVxsOM1rkPl5eYQWe1lAjKy5e0CdH11r01JcOQW0W2NlEAnUmNyT1Y7nx1qGI4l2jbsrzLg0bWLaf7rwYP4oBbUaAa1SMlJWjLVF+Px1uzbNy64RBuT+4dSfIamsDF8SW66LiM1uy75Rb2LkMyj5Q3RSyxy1mfpGCVpzEcBZ+210veysssCLOVxDILU9hT7QOf8AGIkG/CcFQZWuANcyoW6pnCqGYA7zkTf2FMAia0cM8cLvXrrc0siKrIB2QBLSGsZTAgJbIZhmGdx4BdnhXDLeHti3aXKoj3wAB6AAAACAAAAAAAHKKAKKKKAKKKKAKKKKAKKKKAKi5gE+RqVcIoDIxGCW7y84DBXzwyhgTkddQfy591IN9zyhI5gVFtqNVgDJ8n1JDjsRhVBXTvHWm+M4B3QIjlDmnMpykjKw0JVoILBtt1G0yF73BnYXIuHti7oXePnPlHnppdtDTbl6dK8eO48MrLku/wDTyAAB47qgETACEHJJkXCc75tdSSQavx3Cw93mSB2QO7J0M7kwB6CfOJBW+9N3fmkEqRAdyFn5RAE7xzrfagE8oeArh4XcieZB1EZ3KhSLvYHoXQZok8sSNIq82qMIv4fw5bKZBBEL0A7qKhMDxyz76xrt5UciSRJHZVm2MQcoMVr8LwToCGcuxjWSQFAgabDrsBNVcVwot3VZe7cEH8tQIPvUGfyBXmUW25eD0Y5VwUcF4oq3mXt5XXMPmrneWFb6PVSv6JrQw33Q2rmIvYdc4u2ra3CGRlBVxowkeIIis7OVZHUSUacvtKQVYesGR5gVvYRLTZrqBZuAZmA1YKCAG66aiOkmvTjdqieVU7IIKpvYS0wuKx0ZwXGaNSioB5SAPjV2XKYPuPj/AM0hf4OHVlzwCzsOyJHMFwOGM9r8M+XaIXQwZ8+NaXTOSJXeE2Bmu3GLlFuZ2YIxgh83dSVIFx+7EhtZ0qdnCWrd4KpOflmF6BV5Vskadcloan6Og3rq8IULeUGOcrg6DQu95yfMzfP6Iq5bDZ1d2BZVdeypUQ5Q7FidOWOvWrzaowkTcVNuIW0Ci5cRSVBhnVSfOCaiFzGB7z4f804BFYwRdtmpvihL78Yf6+z+sT+tKYH7orGIfEWrLhrlgoHA8HAKspGhBBO3UGtmlrWBtq1xlUBrrBrhG7EKEBJ8lUD3V6JK00YXZUgpY4G0wHaIM3CpDCczXVvMRIIJDWwYg7GaaiDB/wDPpWcvBRlRc+igDRACQpQr13+bWSZkTtpHjxccMpIkvBcOonfNykmFJJTIgBYLJnlIDJjs9Nauwa21ZkUvm8HUjsroAhKgMonfU6iSdKkOG5beVGC9tGErKjIqKBlBGnY8RvXbFhwzM7q5IgQhWB4CXOn+EnSrTaowkTvLII8qlaxCWlRIeFRQMtt2EAaaqpFJ8RxWVSBq37ql9zmLJTlN3rYAH4ybKfUQVPpPWp4H8mVnF6LHPvmnhc/U3f7KzuF/dBbxXyhUV1Ni8bL5lKgnQgqSNZBGm4nXoTu1SMMoDBQFzEsYESxMlj4ma9M1cWkRXDKEpc4K2wAzEdtypDCQ5fmmJ0JDCYM7ag0wNDB3/wA2pCzwcAWhn/BkfRAJVTaZZM975hJbqC2gkR5cXHZSRFuCYZVLN2gwt2i0KSTmtIJZVnU27YInL2dhqavwq21uuql85k9pWAyhiYQlQGAa6TMk9vfaI2ODi3Y5VtoAayy9kQOSLQAygjQ8kdRuastYQi4bjMpbKV7KZJkg9s5jmjL2fAE7zNVyNUYSLbw0NN4ewqKERQqjZVAAHoBVFtMx8uv9BTlc/Tpq2an6CiiivQTCiiigCiiigCiiigCiiigCiiigCiiigM/jlyLMDQsyKD6sJj3A0lbxrDz9a1OIYTm2yswZUg7wVII06jTUeE1hX8Cti4qJsbckHfMpClz5tOvms9TUMsXdnoxOLVGtgMQbqkiAQzKROxG3xBB9GFNck9T8KwLF82nLqCwIAdRuQJhlHtCduo9BXorNwMoZTIIBBGxBrsFFrkzkTi+OjqIBtSXGMK1xFyQWRwwBMA6FSJ9GMecU/RVWlVElJp2eavYS5aVWc5lIXPt2HOhiBqkmJ3HWRJHEvNbbOkn2k6OPLweNj12Pl6O7bDKVYSCCCDsQdCKxxwRxot0QNs9vM0eZDgH1ioyxtP4l45E18jWtXFdAwhlYAg9CDqK5yPAkfbVPDcDylIzM0sW1gAExIQDYaTHiTTlV0prlEW6fBTyj4j4f80cjxJP2VdRXNuI1M4qxtXaKK2ZCiiigOMoIg0hxS7ybRcbApM7AM6qT46Ak+6tCuETWZRUjUZUzCs8WY7plOVWg+ywlTofUeoNMcOxXMZkfRhqANAy+I8xsR6eNd4xg3Zle2oaFZWWYJBIIKzoSIOhjvb1j4hHI7Nu6HBBU5GGU7SCNOp6wfSoOOl88noWmS44NHifCgvzlsNOeWUEkZWmcq7aE5tNd/Sso4pQQy3UV12OYe9SJ1BjUenUCvW2UIUBmLEAAsQASRuSBoJ8qnlHhVHivlcE45qVPkowGINy2rlSpM9kyDoSOusGJEgaEaCmKKKqiLIugO9V8jwPx1q6isuKfZ1Nop5R8R8P+aBYHXX91XUVzRE7qZwCu0UVsyFFFFAFFFFAFFFFAFFFFAFFFFAFFFFAFFFFAFJcQ4et2DJVhIDLvBiQQdCNBv9lFFcavs6m1yjMPDrmfJzEmN+Wf3cytfh+E5VsICTqxkxuxLGANhJoorMYpG5zbVMZooorZMKKKKAKKKKAKKKKAKKKKAKKKKAKKKKAKIoooAooooAooooAooooAooooAooooAooooAooooAooooAooooD//2Q==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6" name="5 Imagen" descr="as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65391" y="1447800"/>
            <a:ext cx="4321409" cy="1905000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28600" y="2895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Signos Clínicos</a:t>
            </a:r>
            <a:endParaRPr kumimoji="0" lang="es-VE" sz="6600" b="1" i="0" u="none" strike="noStrike" kern="1200" normalizeH="0" baseline="0" noProof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04800" y="4267200"/>
            <a:ext cx="65875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400" dirty="0" smtClean="0"/>
              <a:t>Retraso en el crecimiento</a:t>
            </a:r>
          </a:p>
          <a:p>
            <a:pPr>
              <a:buFont typeface="Arial" pitchFamily="34" charset="0"/>
              <a:buChar char="•"/>
            </a:pPr>
            <a:r>
              <a:rPr lang="es-VE" sz="2400" dirty="0" smtClean="0"/>
              <a:t>Tos </a:t>
            </a:r>
          </a:p>
          <a:p>
            <a:pPr>
              <a:buFont typeface="Arial" pitchFamily="34" charset="0"/>
              <a:buChar char="•"/>
            </a:pPr>
            <a:r>
              <a:rPr lang="es-VE" sz="2400" dirty="0" smtClean="0"/>
              <a:t>Fiebre</a:t>
            </a:r>
          </a:p>
          <a:p>
            <a:pPr>
              <a:buFont typeface="Arial" pitchFamily="34" charset="0"/>
              <a:buChar char="•"/>
            </a:pPr>
            <a:r>
              <a:rPr lang="es-VE" sz="2400" dirty="0" smtClean="0"/>
              <a:t>Ictericia</a:t>
            </a:r>
          </a:p>
          <a:p>
            <a:pPr>
              <a:buFont typeface="Arial" pitchFamily="34" charset="0"/>
              <a:buChar char="•"/>
            </a:pPr>
            <a:r>
              <a:rPr lang="es-VE" sz="2400" dirty="0" smtClean="0"/>
              <a:t>Diarreas con marcada disminución del crecimiento</a:t>
            </a:r>
            <a:endParaRPr lang="es-V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s-V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Diagnóstico</a:t>
            </a:r>
            <a:endParaRPr lang="es-VE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s-VE" dirty="0" smtClean="0"/>
              <a:t>Detección de huevos en heces (coprología, laboratorio)</a:t>
            </a:r>
          </a:p>
          <a:p>
            <a:endParaRPr lang="es-VE" dirty="0"/>
          </a:p>
          <a:p>
            <a:endParaRPr lang="es-VE" dirty="0" smtClean="0"/>
          </a:p>
          <a:p>
            <a:endParaRPr lang="es-VE" dirty="0" smtClean="0"/>
          </a:p>
        </p:txBody>
      </p:sp>
      <p:pic>
        <p:nvPicPr>
          <p:cNvPr id="4" name="3 Imagen" descr="toma muestra ampolla rect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419600"/>
            <a:ext cx="3773450" cy="1362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4 Imagen" descr="huevos de ascari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4648200"/>
            <a:ext cx="2929559" cy="19672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5 Flecha derecha"/>
          <p:cNvSpPr/>
          <p:nvPr/>
        </p:nvSpPr>
        <p:spPr>
          <a:xfrm>
            <a:off x="3733800" y="3352800"/>
            <a:ext cx="762000" cy="8382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pic>
        <p:nvPicPr>
          <p:cNvPr id="7" name="6 Imagen" descr="winsconsin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2971800"/>
            <a:ext cx="2057400" cy="1541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 descr="imagesCAU4A9V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1819275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gestac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2667000"/>
            <a:ext cx="2933700" cy="156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s-V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Diagnóstico</a:t>
            </a:r>
            <a:endParaRPr lang="es-VE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VE" dirty="0" smtClean="0"/>
              <a:t>Presencia de lesiones puntiformes en hígado, y aparición de parásitos adultos en intestino delgado, evaluación Post mortem (Matadero/ Necropsia a Campo)</a:t>
            </a:r>
          </a:p>
          <a:p>
            <a:endParaRPr lang="es-VE" dirty="0"/>
          </a:p>
        </p:txBody>
      </p:sp>
      <p:pic>
        <p:nvPicPr>
          <p:cNvPr id="4" name="3 Imagen" descr="a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3429000"/>
            <a:ext cx="1676400" cy="15506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4 Imagen" descr="intestino cerdo con ascaris suum adulto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9000" y="5181600"/>
            <a:ext cx="1727200" cy="1295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5 Imagen" descr="higa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5029200"/>
            <a:ext cx="2609850" cy="1609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6 Imagen" descr="migracion en higad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81325" y="3838575"/>
            <a:ext cx="2657475" cy="1724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Tratamiento - Control</a:t>
            </a:r>
            <a:endParaRPr lang="es-VE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VE" dirty="0" smtClean="0"/>
              <a:t>Realizar un programa de control parasitario.</a:t>
            </a:r>
          </a:p>
          <a:p>
            <a:pPr>
              <a:buNone/>
            </a:pPr>
            <a:r>
              <a:rPr lang="es-VE" dirty="0" smtClean="0"/>
              <a:t>       Uso de desparasitante como:</a:t>
            </a:r>
          </a:p>
          <a:p>
            <a:pPr algn="ctr">
              <a:buNone/>
            </a:pPr>
            <a:r>
              <a:rPr lang="es-VE" sz="2600" dirty="0" smtClean="0"/>
              <a:t>Sales de </a:t>
            </a:r>
            <a:r>
              <a:rPr lang="es-VE" sz="2600" dirty="0" err="1" smtClean="0"/>
              <a:t>Piperazina</a:t>
            </a:r>
            <a:r>
              <a:rPr lang="es-VE" sz="2600" dirty="0" smtClean="0"/>
              <a:t> (citrato, fosfato) </a:t>
            </a:r>
          </a:p>
          <a:p>
            <a:pPr algn="ctr">
              <a:buNone/>
            </a:pPr>
            <a:r>
              <a:rPr lang="es-VE" sz="2600" dirty="0" err="1" smtClean="0"/>
              <a:t>Imidiotidazoles</a:t>
            </a:r>
            <a:r>
              <a:rPr lang="es-VE" sz="2600" dirty="0" smtClean="0"/>
              <a:t> (</a:t>
            </a:r>
            <a:r>
              <a:rPr lang="es-VE" sz="2600" dirty="0" err="1" smtClean="0"/>
              <a:t>levamizol</a:t>
            </a:r>
            <a:r>
              <a:rPr lang="es-VE" sz="2600" dirty="0" smtClean="0"/>
              <a:t>)</a:t>
            </a:r>
          </a:p>
          <a:p>
            <a:pPr algn="ctr">
              <a:buNone/>
            </a:pPr>
            <a:r>
              <a:rPr lang="es-VE" sz="2600" dirty="0" err="1" smtClean="0"/>
              <a:t>Bezimidazoles</a:t>
            </a:r>
            <a:r>
              <a:rPr lang="es-VE" sz="2600" dirty="0" smtClean="0"/>
              <a:t> (</a:t>
            </a:r>
            <a:r>
              <a:rPr lang="es-VE" sz="2600" dirty="0" err="1" smtClean="0"/>
              <a:t>Albendazol</a:t>
            </a:r>
            <a:r>
              <a:rPr lang="es-VE" sz="2600" dirty="0" smtClean="0"/>
              <a:t>)        </a:t>
            </a:r>
          </a:p>
          <a:p>
            <a:pPr algn="ctr">
              <a:buNone/>
            </a:pPr>
            <a:r>
              <a:rPr lang="es-VE" sz="2600" dirty="0" err="1" smtClean="0"/>
              <a:t>Lactonas</a:t>
            </a:r>
            <a:r>
              <a:rPr lang="es-VE" sz="2600" dirty="0" smtClean="0"/>
              <a:t> </a:t>
            </a:r>
            <a:r>
              <a:rPr lang="es-VE" sz="2600" dirty="0" err="1" smtClean="0"/>
              <a:t>macrociclicas</a:t>
            </a:r>
            <a:r>
              <a:rPr lang="es-VE" sz="2600" dirty="0" smtClean="0"/>
              <a:t> (</a:t>
            </a:r>
            <a:r>
              <a:rPr lang="es-VE" sz="2600" dirty="0" err="1" smtClean="0"/>
              <a:t>Ivermectinas</a:t>
            </a:r>
            <a:r>
              <a:rPr lang="es-VE" sz="2600" dirty="0" smtClean="0"/>
              <a:t>)</a:t>
            </a:r>
          </a:p>
          <a:p>
            <a:pPr>
              <a:buNone/>
            </a:pPr>
            <a:endParaRPr lang="es-VE" sz="2600" dirty="0" smtClean="0"/>
          </a:p>
          <a:p>
            <a:r>
              <a:rPr lang="es-VE" dirty="0" smtClean="0"/>
              <a:t>Mejoramiento de Manejo e instalaciones.</a:t>
            </a:r>
          </a:p>
          <a:p>
            <a:r>
              <a:rPr lang="es-VE" dirty="0" smtClean="0"/>
              <a:t>Diagnósticos </a:t>
            </a:r>
            <a:r>
              <a:rPr lang="es-VE" dirty="0" err="1" smtClean="0"/>
              <a:t>coprológicos</a:t>
            </a:r>
            <a:r>
              <a:rPr lang="es-VE" dirty="0" smtClean="0"/>
              <a:t> del rebaño cada 6 meses.</a:t>
            </a:r>
          </a:p>
          <a:p>
            <a:endParaRPr lang="es-VE" dirty="0" smtClean="0"/>
          </a:p>
          <a:p>
            <a:pPr>
              <a:buNone/>
            </a:pP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38400" y="4648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s-VE" sz="8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Gracias!</a:t>
            </a:r>
            <a:endParaRPr lang="es-VE" sz="88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3 Marcador de contenido" descr="lcech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0"/>
            <a:ext cx="3657600" cy="3657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150</Words>
  <Application>Microsoft Office PowerPoint</Application>
  <PresentationFormat>Presentación en pantalla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Ascariosis Porcina…</vt:lpstr>
      <vt:lpstr>Ciclo Biológico</vt:lpstr>
      <vt:lpstr>Diagnóstico</vt:lpstr>
      <vt:lpstr>Diagnóstico</vt:lpstr>
      <vt:lpstr>Tratamiento - Control</vt:lpstr>
      <vt:lpstr>Gracias!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Mercedes Chang</dc:creator>
  <cp:lastModifiedBy>Mercedes Chang</cp:lastModifiedBy>
  <cp:revision>16</cp:revision>
  <dcterms:created xsi:type="dcterms:W3CDTF">2014-01-13T14:29:31Z</dcterms:created>
  <dcterms:modified xsi:type="dcterms:W3CDTF">2014-01-13T17:11:25Z</dcterms:modified>
</cp:coreProperties>
</file>