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56" r:id="rId2"/>
    <p:sldId id="285" r:id="rId3"/>
    <p:sldId id="257" r:id="rId4"/>
    <p:sldId id="275" r:id="rId5"/>
    <p:sldId id="283" r:id="rId6"/>
    <p:sldId id="284" r:id="rId7"/>
    <p:sldId id="258" r:id="rId8"/>
    <p:sldId id="276" r:id="rId9"/>
    <p:sldId id="261" r:id="rId10"/>
    <p:sldId id="262" r:id="rId11"/>
    <p:sldId id="280" r:id="rId12"/>
    <p:sldId id="263" r:id="rId13"/>
    <p:sldId id="277" r:id="rId14"/>
    <p:sldId id="264" r:id="rId15"/>
    <p:sldId id="282" r:id="rId16"/>
    <p:sldId id="281" r:id="rId17"/>
    <p:sldId id="272" r:id="rId18"/>
    <p:sldId id="278" r:id="rId19"/>
    <p:sldId id="273" r:id="rId20"/>
    <p:sldId id="279" r:id="rId21"/>
    <p:sldId id="274" r:id="rId22"/>
    <p:sldId id="265" r:id="rId23"/>
    <p:sldId id="266" r:id="rId24"/>
    <p:sldId id="267" r:id="rId25"/>
    <p:sldId id="268" r:id="rId26"/>
    <p:sldId id="269" r:id="rId27"/>
    <p:sldId id="270" r:id="rId28"/>
  </p:sldIdLst>
  <p:sldSz cx="9144000" cy="6858000" type="screen4x3"/>
  <p:notesSz cx="6858000" cy="9144000"/>
  <p:defaultTextStyle>
    <a:defPPr>
      <a:defRPr lang="es-V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CC00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VE"/>
  <c:style val="10"/>
  <c:chart>
    <c:autoTitleDeleted val="1"/>
    <c:plotArea>
      <c:layout>
        <c:manualLayout>
          <c:layoutTarget val="inner"/>
          <c:xMode val="edge"/>
          <c:yMode val="edge"/>
          <c:x val="0.30448883227831841"/>
          <c:y val="0.11911187237958899"/>
          <c:w val="0.65572821779630552"/>
          <c:h val="0.8686269898080925"/>
        </c:manualLayout>
      </c:layout>
      <c:pieChart>
        <c:varyColors val="1"/>
        <c:ser>
          <c:idx val="0"/>
          <c:order val="0"/>
          <c:explosion val="36"/>
          <c:dLbls>
            <c:dLbl>
              <c:idx val="2"/>
              <c:layout>
                <c:manualLayout>
                  <c:x val="-0.10283876280170857"/>
                  <c:y val="5.3168865255479425E-2"/>
                </c:manualLayout>
              </c:layout>
              <c:spPr/>
              <c:txPr>
                <a:bodyPr/>
                <a:lstStyle/>
                <a:p>
                  <a:pPr>
                    <a:defRPr sz="1400" b="1"/>
                  </a:pPr>
                  <a:endParaRPr lang="es-VE"/>
                </a:p>
              </c:txPr>
              <c:showCatName val="1"/>
              <c:showPercent val="1"/>
            </c:dLbl>
            <c:txPr>
              <a:bodyPr/>
              <a:lstStyle/>
              <a:p>
                <a:pPr>
                  <a:defRPr sz="1800" b="1"/>
                </a:pPr>
                <a:endParaRPr lang="es-VE"/>
              </a:p>
            </c:txPr>
            <c:showCatName val="1"/>
            <c:showPercent val="1"/>
            <c:showLeaderLines val="1"/>
          </c:dLbls>
          <c:cat>
            <c:strRef>
              <c:f>[Book1]Sheet1!$B$2:$B$7</c:f>
              <c:strCache>
                <c:ptCount val="6"/>
                <c:pt idx="0">
                  <c:v>ALIMENTO </c:v>
                </c:pt>
                <c:pt idx="1">
                  <c:v>EMPLEADOS </c:v>
                </c:pt>
                <c:pt idx="2">
                  <c:v>INSTALACIONES</c:v>
                </c:pt>
                <c:pt idx="3">
                  <c:v>MEDICINA</c:v>
                </c:pt>
                <c:pt idx="4">
                  <c:v>GENETICA</c:v>
                </c:pt>
                <c:pt idx="5">
                  <c:v>OTROS</c:v>
                </c:pt>
              </c:strCache>
            </c:strRef>
          </c:cat>
          <c:val>
            <c:numRef>
              <c:f>[Book1]Sheet1!$C$2:$C$7</c:f>
              <c:numCache>
                <c:formatCode>0%</c:formatCode>
                <c:ptCount val="6"/>
                <c:pt idx="0">
                  <c:v>0.8</c:v>
                </c:pt>
                <c:pt idx="1">
                  <c:v>6.0000000000000039E-2</c:v>
                </c:pt>
                <c:pt idx="2">
                  <c:v>4.0000000000000036E-2</c:v>
                </c:pt>
                <c:pt idx="3">
                  <c:v>2.0000000000000018E-2</c:v>
                </c:pt>
                <c:pt idx="4">
                  <c:v>2.0000000000000018E-2</c:v>
                </c:pt>
                <c:pt idx="5">
                  <c:v>6.0000000000000039E-2</c:v>
                </c:pt>
              </c:numCache>
            </c:numRef>
          </c:val>
        </c:ser>
        <c:dLbls>
          <c:showCatName val="1"/>
          <c:showPercent val="1"/>
        </c:dLbls>
        <c:firstSliceAng val="0"/>
      </c:pieChart>
    </c:plotArea>
    <c:plotVisOnly val="1"/>
    <c:dispBlanksAs val="zero"/>
  </c:chart>
  <c:txPr>
    <a:bodyPr/>
    <a:lstStyle/>
    <a:p>
      <a:pPr>
        <a:defRPr sz="1800"/>
      </a:pPr>
      <a:endParaRPr lang="es-VE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VE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AAC6EB-082D-4B57-A386-F4A0D192F2FA}" type="datetimeFigureOut">
              <a:rPr lang="es-VE" smtClean="0"/>
              <a:pPr/>
              <a:t>2/7/2014</a:t>
            </a:fld>
            <a:endParaRPr lang="es-VE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VE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V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0372D0-B02E-470C-A438-41EB5307D1FB}" type="slidenum">
              <a:rPr lang="es-VE" smtClean="0"/>
              <a:pPr/>
              <a:t>‹Nº›</a:t>
            </a:fld>
            <a:endParaRPr lang="es-V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V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0372D0-B02E-470C-A438-41EB5307D1FB}" type="slidenum">
              <a:rPr lang="es-VE" smtClean="0"/>
              <a:pPr/>
              <a:t>4</a:t>
            </a:fld>
            <a:endParaRPr lang="es-V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V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0372D0-B02E-470C-A438-41EB5307D1FB}" type="slidenum">
              <a:rPr lang="es-VE" smtClean="0"/>
              <a:pPr/>
              <a:t>24</a:t>
            </a:fld>
            <a:endParaRPr lang="es-V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0ACD6-307A-43FE-B35E-DF55EEE8676B}" type="datetimeFigureOut">
              <a:rPr lang="es-VE" smtClean="0"/>
              <a:pPr/>
              <a:t>2/7/2014</a:t>
            </a:fld>
            <a:endParaRPr lang="es-VE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1C495-1CF7-4EE9-9C1D-19F447CC5C6D}" type="slidenum">
              <a:rPr lang="es-VE" smtClean="0"/>
              <a:pPr/>
              <a:t>‹Nº›</a:t>
            </a:fld>
            <a:endParaRPr lang="es-V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0ACD6-307A-43FE-B35E-DF55EEE8676B}" type="datetimeFigureOut">
              <a:rPr lang="es-VE" smtClean="0"/>
              <a:pPr/>
              <a:t>2/7/2014</a:t>
            </a:fld>
            <a:endParaRPr lang="es-V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1C495-1CF7-4EE9-9C1D-19F447CC5C6D}" type="slidenum">
              <a:rPr lang="es-VE" smtClean="0"/>
              <a:pPr/>
              <a:t>‹Nº›</a:t>
            </a:fld>
            <a:endParaRPr lang="es-V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0ACD6-307A-43FE-B35E-DF55EEE8676B}" type="datetimeFigureOut">
              <a:rPr lang="es-VE" smtClean="0"/>
              <a:pPr/>
              <a:t>2/7/2014</a:t>
            </a:fld>
            <a:endParaRPr lang="es-V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1C495-1CF7-4EE9-9C1D-19F447CC5C6D}" type="slidenum">
              <a:rPr lang="es-VE" smtClean="0"/>
              <a:pPr/>
              <a:t>‹Nº›</a:t>
            </a:fld>
            <a:endParaRPr lang="es-V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0ACD6-307A-43FE-B35E-DF55EEE8676B}" type="datetimeFigureOut">
              <a:rPr lang="es-VE" smtClean="0"/>
              <a:pPr/>
              <a:t>2/7/2014</a:t>
            </a:fld>
            <a:endParaRPr lang="es-V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1C495-1CF7-4EE9-9C1D-19F447CC5C6D}" type="slidenum">
              <a:rPr lang="es-VE" smtClean="0"/>
              <a:pPr/>
              <a:t>‹Nº›</a:t>
            </a:fld>
            <a:endParaRPr lang="es-V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0ACD6-307A-43FE-B35E-DF55EEE8676B}" type="datetimeFigureOut">
              <a:rPr lang="es-VE" smtClean="0"/>
              <a:pPr/>
              <a:t>2/7/2014</a:t>
            </a:fld>
            <a:endParaRPr lang="es-V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1C495-1CF7-4EE9-9C1D-19F447CC5C6D}" type="slidenum">
              <a:rPr lang="es-VE" smtClean="0"/>
              <a:pPr/>
              <a:t>‹Nº›</a:t>
            </a:fld>
            <a:endParaRPr lang="es-V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0ACD6-307A-43FE-B35E-DF55EEE8676B}" type="datetimeFigureOut">
              <a:rPr lang="es-VE" smtClean="0"/>
              <a:pPr/>
              <a:t>2/7/2014</a:t>
            </a:fld>
            <a:endParaRPr lang="es-V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1C495-1CF7-4EE9-9C1D-19F447CC5C6D}" type="slidenum">
              <a:rPr lang="es-VE" smtClean="0"/>
              <a:pPr/>
              <a:t>‹Nº›</a:t>
            </a:fld>
            <a:endParaRPr lang="es-V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0ACD6-307A-43FE-B35E-DF55EEE8676B}" type="datetimeFigureOut">
              <a:rPr lang="es-VE" smtClean="0"/>
              <a:pPr/>
              <a:t>2/7/2014</a:t>
            </a:fld>
            <a:endParaRPr lang="es-VE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1C495-1CF7-4EE9-9C1D-19F447CC5C6D}" type="slidenum">
              <a:rPr lang="es-VE" smtClean="0"/>
              <a:pPr/>
              <a:t>‹Nº›</a:t>
            </a:fld>
            <a:endParaRPr lang="es-V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0ACD6-307A-43FE-B35E-DF55EEE8676B}" type="datetimeFigureOut">
              <a:rPr lang="es-VE" smtClean="0"/>
              <a:pPr/>
              <a:t>2/7/2014</a:t>
            </a:fld>
            <a:endParaRPr lang="es-VE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1C495-1CF7-4EE9-9C1D-19F447CC5C6D}" type="slidenum">
              <a:rPr lang="es-VE" smtClean="0"/>
              <a:pPr/>
              <a:t>‹Nº›</a:t>
            </a:fld>
            <a:endParaRPr lang="es-V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0ACD6-307A-43FE-B35E-DF55EEE8676B}" type="datetimeFigureOut">
              <a:rPr lang="es-VE" smtClean="0"/>
              <a:pPr/>
              <a:t>2/7/2014</a:t>
            </a:fld>
            <a:endParaRPr lang="es-VE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1C495-1CF7-4EE9-9C1D-19F447CC5C6D}" type="slidenum">
              <a:rPr lang="es-VE" smtClean="0"/>
              <a:pPr/>
              <a:t>‹Nº›</a:t>
            </a:fld>
            <a:endParaRPr lang="es-V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0ACD6-307A-43FE-B35E-DF55EEE8676B}" type="datetimeFigureOut">
              <a:rPr lang="es-VE" smtClean="0"/>
              <a:pPr/>
              <a:t>2/7/2014</a:t>
            </a:fld>
            <a:endParaRPr lang="es-V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1C495-1CF7-4EE9-9C1D-19F447CC5C6D}" type="slidenum">
              <a:rPr lang="es-VE" smtClean="0"/>
              <a:pPr/>
              <a:t>‹Nº›</a:t>
            </a:fld>
            <a:endParaRPr lang="es-V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ortar y redondear rectángulo de esquina sencilla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Triángulo rectángulo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0ACD6-307A-43FE-B35E-DF55EEE8676B}" type="datetimeFigureOut">
              <a:rPr lang="es-VE" smtClean="0"/>
              <a:pPr/>
              <a:t>2/7/2014</a:t>
            </a:fld>
            <a:endParaRPr lang="es-V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B51C495-1CF7-4EE9-9C1D-19F447CC5C6D}" type="slidenum">
              <a:rPr lang="es-VE" smtClean="0"/>
              <a:pPr/>
              <a:t>‹Nº›</a:t>
            </a:fld>
            <a:endParaRPr lang="es-V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10" name="9 Forma libre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Forma libre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Forma libre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A50ACD6-307A-43FE-B35E-DF55EEE8676B}" type="datetimeFigureOut">
              <a:rPr lang="es-VE" smtClean="0"/>
              <a:pPr/>
              <a:t>2/7/2014</a:t>
            </a:fld>
            <a:endParaRPr lang="es-VE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s-VE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B51C495-1CF7-4EE9-9C1D-19F447CC5C6D}" type="slidenum">
              <a:rPr lang="es-VE" smtClean="0"/>
              <a:pPr/>
              <a:t>‹Nº›</a:t>
            </a:fld>
            <a:endParaRPr lang="es-VE"/>
          </a:p>
        </p:txBody>
      </p:sp>
      <p:grpSp>
        <p:nvGrpSpPr>
          <p:cNvPr id="2" name="1 Grupo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Forma libre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Forma libre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2.jpeg"/><Relationship Id="rId7" Type="http://schemas.openxmlformats.org/officeDocument/2006/relationships/image" Target="../media/image24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jpeg"/><Relationship Id="rId10" Type="http://schemas.openxmlformats.org/officeDocument/2006/relationships/image" Target="../media/image38.png"/><Relationship Id="rId4" Type="http://schemas.openxmlformats.org/officeDocument/2006/relationships/image" Target="../media/image33.jpeg"/><Relationship Id="rId9" Type="http://schemas.openxmlformats.org/officeDocument/2006/relationships/image" Target="../media/image3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7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3" Type="http://schemas.openxmlformats.org/officeDocument/2006/relationships/image" Target="../media/image52.jpeg"/><Relationship Id="rId7" Type="http://schemas.openxmlformats.org/officeDocument/2006/relationships/image" Target="../media/image56.jpe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Relationship Id="rId9" Type="http://schemas.openxmlformats.org/officeDocument/2006/relationships/image" Target="../media/image5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gif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58952" y="2819400"/>
            <a:ext cx="7851648" cy="1828800"/>
          </a:xfrm>
        </p:spPr>
        <p:txBody>
          <a:bodyPr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s-VE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EXPLOTACIONES PORCINAS EN VENEZUELA</a:t>
            </a:r>
            <a:br>
              <a:rPr lang="es-VE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es-VE" sz="36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TEMA #1</a:t>
            </a:r>
            <a:endParaRPr lang="es-VE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191000" y="5943600"/>
            <a:ext cx="4572000" cy="533400"/>
          </a:xfrm>
        </p:spPr>
        <p:txBody>
          <a:bodyPr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s-VE" sz="32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M.V Mercedes Chang</a:t>
            </a:r>
            <a:endParaRPr lang="es-VE" sz="32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5" name="Picture 0" descr="UCV-Color[1]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609600"/>
            <a:ext cx="1219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1" descr="images[2]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5200" y="609600"/>
            <a:ext cx="1143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CuadroTexto"/>
          <p:cNvSpPr txBox="1"/>
          <p:nvPr/>
        </p:nvSpPr>
        <p:spPr>
          <a:xfrm>
            <a:off x="2362200" y="838200"/>
            <a:ext cx="456080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VE" dirty="0" smtClean="0"/>
              <a:t>UNIVERSIDAD CENTRAL DE VENEZUELA</a:t>
            </a:r>
          </a:p>
          <a:p>
            <a:pPr algn="ctr"/>
            <a:r>
              <a:rPr lang="es-VE" dirty="0" smtClean="0"/>
              <a:t>FACULTAD DE CIENCIAS VETERINARIAS</a:t>
            </a:r>
          </a:p>
          <a:p>
            <a:pPr algn="ctr"/>
            <a:r>
              <a:rPr lang="es-VE" dirty="0" smtClean="0"/>
              <a:t>MEDICINA Y PRODUCCION DE CERDOS </a:t>
            </a:r>
          </a:p>
          <a:p>
            <a:pPr algn="ctr"/>
            <a:endParaRPr lang="es-V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228600" y="533400"/>
            <a:ext cx="8229600" cy="1143000"/>
          </a:xfrm>
        </p:spPr>
        <p:txBody>
          <a:bodyPr>
            <a:noAutofit/>
          </a:bodyPr>
          <a:lstStyle/>
          <a:p>
            <a:r>
              <a:rPr lang="es-VE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FACTORES LIMITANTES DE LA PRODUCCION PORCINA EN VENEZUELA</a:t>
            </a:r>
            <a:endParaRPr lang="es-VE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52400" y="2157948"/>
            <a:ext cx="8014886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VE" sz="2400" dirty="0" smtClean="0"/>
              <a:t>Alto costo de Producción total del alimento </a:t>
            </a:r>
          </a:p>
          <a:p>
            <a:r>
              <a:rPr lang="es-VE" sz="2400" dirty="0" smtClean="0"/>
              <a:t>balanceado 70 – 80 %</a:t>
            </a:r>
          </a:p>
          <a:p>
            <a:pPr>
              <a:buFont typeface="Arial" pitchFamily="34" charset="0"/>
              <a:buChar char="•"/>
            </a:pPr>
            <a:endParaRPr lang="es-VE" sz="2400" dirty="0" smtClean="0"/>
          </a:p>
          <a:p>
            <a:pPr>
              <a:buFont typeface="Arial" pitchFamily="34" charset="0"/>
              <a:buChar char="•"/>
            </a:pPr>
            <a:r>
              <a:rPr lang="es-VE" sz="2400" dirty="0" smtClean="0"/>
              <a:t>Problemas de importación de materia prima para alimento</a:t>
            </a:r>
          </a:p>
          <a:p>
            <a:pPr>
              <a:buFont typeface="Arial" pitchFamily="34" charset="0"/>
              <a:buChar char="•"/>
            </a:pPr>
            <a:endParaRPr lang="es-VE" sz="2400" dirty="0" smtClean="0"/>
          </a:p>
          <a:p>
            <a:pPr>
              <a:buFont typeface="Arial" pitchFamily="34" charset="0"/>
              <a:buChar char="•"/>
            </a:pPr>
            <a:r>
              <a:rPr lang="es-VE" sz="2400" dirty="0" smtClean="0"/>
              <a:t>Alta fluctuación de precios</a:t>
            </a:r>
          </a:p>
          <a:p>
            <a:pPr>
              <a:buFont typeface="Arial" pitchFamily="34" charset="0"/>
              <a:buChar char="•"/>
            </a:pPr>
            <a:endParaRPr lang="es-VE" sz="2400" dirty="0" smtClean="0"/>
          </a:p>
          <a:p>
            <a:pPr>
              <a:buFont typeface="Arial" pitchFamily="34" charset="0"/>
              <a:buChar char="•"/>
            </a:pPr>
            <a:r>
              <a:rPr lang="es-VE" sz="2400" dirty="0" smtClean="0"/>
              <a:t>Insuficiente explotación de tierras </a:t>
            </a:r>
          </a:p>
          <a:p>
            <a:r>
              <a:rPr lang="es-VE" sz="2400" dirty="0" smtClean="0"/>
              <a:t>para el cultivo de granos</a:t>
            </a:r>
          </a:p>
          <a:p>
            <a:endParaRPr lang="es-VE" sz="2400" dirty="0"/>
          </a:p>
        </p:txBody>
      </p:sp>
      <p:pic>
        <p:nvPicPr>
          <p:cNvPr id="7" name="6 Imagen" descr="IN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62800" y="1524000"/>
            <a:ext cx="1828800" cy="1673157"/>
          </a:xfrm>
          <a:prstGeom prst="rect">
            <a:avLst/>
          </a:prstGeom>
        </p:spPr>
      </p:pic>
      <p:sp>
        <p:nvSpPr>
          <p:cNvPr id="10" name="9 Flecha abajo"/>
          <p:cNvSpPr/>
          <p:nvPr/>
        </p:nvSpPr>
        <p:spPr>
          <a:xfrm rot="10800000">
            <a:off x="7924800" y="4419600"/>
            <a:ext cx="457200" cy="7498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pic>
        <p:nvPicPr>
          <p:cNvPr id="11" name="10 Imagen" descr=" Ivis 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53200" y="5715000"/>
            <a:ext cx="952500" cy="952500"/>
          </a:xfrm>
          <a:prstGeom prst="rect">
            <a:avLst/>
          </a:prstGeom>
        </p:spPr>
      </p:pic>
      <p:pic>
        <p:nvPicPr>
          <p:cNvPr id="12" name="11 Imagen" descr="DO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124084">
            <a:off x="7294093" y="4921523"/>
            <a:ext cx="838199" cy="11796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6"/>
          <p:cNvGraphicFramePr>
            <a:graphicFrameLocks/>
          </p:cNvGraphicFramePr>
          <p:nvPr/>
        </p:nvGraphicFramePr>
        <p:xfrm>
          <a:off x="533400" y="457200"/>
          <a:ext cx="7772400" cy="586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050" name="AutoShape 2" descr="data:image/jpeg;base64,/9j/4AAQSkZJRgABAQAAAQABAAD/2wCEAAkGBhMSEBUUExMWFRUWGB4aGRgYGB8cIBogHBwiHCAfHx8gGyYfHRsjHR4bIi8gIycqLC0sHh8xNTAqNSYrLCkBCQoKDgwOGg8PGiwkHyQvLywsLDQsLCwsLCwsLCwsLC8sLCwsLCwsLCwsLCwsLCwsLCwsLCwsLCksLCwsLCwsLP/AABEIAMIBAwMBIgACEQEDEQH/xAAcAAACAwEBAQEAAAAAAAAAAAAFBgMEBwACAQj/xABCEAABAwIFAgQDBwMDAwIGAwABAgMRACEEBRIxQQZREyJhcTKBkQcUQqGx0fAjUsFi4fEVM3KCshY0c6LC0hckJf/EABkBAAMBAQEAAAAAAAAAAAAAAAECAwAEBf/EACwRAAICAgIBBAECBgMAAAAAAAABAhESIQMxQRMiMlFhcYEzQmKhsfEEFCP/2gAMAwEAAhEDEQA/AHrBBTzYVi20i4KW4JIIuCQSb+n6bUvdX9TeHKWwLcXHzPH8Fecz62DjcCQvaFQQkzBg8g/43rM88zJbp0tkkyb/AK+1eXCDbO9ulZA7ny/FQqQVhQib7HYg2in3KOnQ3/WxJ0on+m2dyL6Sv3H4RvzGxH9M9P4bBIbfeHjPLSFJJHkRIm3JXxJ9wBvXrNs/W8CpwgRNhx+p+dPL3OkZNrsNM9WpQ8pStekWASQII90kDYfsaFZ3iE4zEMLQhKX2SFDUbFEknUbG1iCIPxDkUsDFqWShqFE88D1nvU2FwK2m3VqUsqCTGkSJkTqH4Uxz3A71vTra0bJNjfmYKWleEStSRK3VHUpMGCASfIFW2Pe54Bt5GrGDQVncadUyDsQZuE6QowLAgfMXhepf6oUEeIogp0+YlWqLeVQJMgRzWp5Jg/BaLj0eI551JJJCCqJFyfNNzECfqZO4L8j3YHWj/pyJbbC0I2c0mBfckAgL9ZAj12p47rvxEFtTQUhYg9yCLwe/N+fareZ9ZR5WlBQBuCDA4iAQCPT/AHrMcwzFSsStDYCApeybBNrwO0zAo8fFfYspFjDZMpTbmIH4TCdr9zHIkgWo7hOsFBCLiEiL/Ek7bza/+KuFZUpLWHTKUpI0wII2IINoIPJ5PNLXWHTeIQ8lXgKQl2CNIUUgngmVXB7mYirNxm8ZC04K0M7PUDqnl4tBC0pbSFEmdKlGCQPQCTFhq7bUFZ8HHVqX8R/HtB/utA2kRtVP7qttsNwQkiJII1Wvfa9BV6ELSE6rHY3Fh9d6WEFsaUqGbNOlXyUu62Gg4nWElZT5SSRMIIBgi1Li8cdKkQrXsI7pPFrjenhOdLxjRQQhKQQpUD0gqm5EDkcT6UNOarbxCkobQpSTYqSJGoDZUAgEm3YEUIya7Ww42W8u6oQzh0rJVqG0bqMjSDM+vEzXjG9LZhmCRiHEoQWpKGyTrg3vcwdrKINWXPsvcKEu4d9D2iVKbPlOs3hB2sdtRG2/Y0zkmYYZlKmkpEbthzUTJBmLCdhYkx6waDkluItfYs5Fi20grWSAk7XB7G4iCDaKMp6qC1o1ob8ILkKBE6k7G4kA9ime3ekbOs504x1MfGoKKYjSo/EIgc+1QYfLncS4lLQhSlWBNjqsJgWvztTele2bOjdMLicNi2i06Eq1iNKyJMb23kdxcGso66+zZ3Cf1WCt3Dn0lTY/1Run/V9Y5lyjGPYZ4M4htTa5HlWY53Qq4IptzDq1/DJA/pOSSRJN0m1xb/mQeKSLcHSM1Yi9L9GrfZU9pUexA9YPIgAA37xXrP8AppGHZWdY1ROkEWEHf32tsbXmtTyPMGAwiyUJcCiETFySpQSORMwKD9Y5IMUEIYSlJcOlR2BgagVQJkaTxzQ9VuVt6Co0qoU+neoUtFsNpBQ3GklN5KQDf1VJ9rV46xzdxxCXfDAKV2UkXIIkX3gEGJ2vG5ol/wDx+5hgnS+yt2NQRdMgbxO95EVQxzxU2QsaEJUAoASTewvtfkbSbGIprjdoGzum+qHndKXCskKJOoxMCwnsBJA7k06LzBnENKaCpQbAkebneRpsqCL/AEtWVYvFaHfIo6Z2mYmL+9qI4Hq9TJGgpVtIIkH5iD+dGUL6Rk6fY3YfrdeEBY8JK/DgFRUdRNpVyIJMj0iqvVXVbTuG1pkKUSIn4dO43ggmCP8AaknP848YhzZyIVEAGNuOBI5m1HujMG89LrZHlSQTAtI9TuYNxwDtM0PTSVtGy92hNfxzhhSAT6gVKrPVRdBFojiaeuqstXdbgbQUgeH4aQlSriQY3FztbbvcVhPs/wAViNJGkclJMKHyIgT727VdcsK2TcJWAWtRAMxNdR85KhHlVCVCxBMEH611PlEHuCI6LxPhBeIcDaJ1OISFFSUgH8QSUyQDyY7moWszwZhLmEbSEkBJbBSqB/cqZUeDM18zDqjELSpJWYVIJgAqHYxuLfy1Ly838ZrQhqVcqSI7QCewrnjFy+X9iraRdzHqRzGvNoZaba2SlCYAtJubSN+Y3NPOG6HYbQlzFHxjAJCFEIRwSAPMoyQJMAk7Vky8C9g8UEupuhYJ0kKHBsRbY02Jz8IMpWQDbymZtwOZ5B+lNODSSh0LF32FeokYdk/0gQkbgn4Te1vlxxFEck6SQpou4tADZSYaMhStiCqLgRx87RUXTuUJZSnE4lJUowpCYkJ7EjYr5v8AD2mdP3N85xGJhLTZNyoxA1C0aZO45japOTekOlXRew+Fy/BlSsOhKVKPxklUT+FJMnQR2PvQPqzPFrWUalAbbxqtv6DehmeZwVhJdCUFGoEixImwKeCNuPWlp3N1Pqk3SLQTv/sKaHG27ewSdFzF44pQotoKlcqAsI/MminQnQzuLBcKw2k7KUNRV7CRb1J+vFDLMG67/wBltbkf2gn9BB9q0vpDJcanBhsoUwpBlCtQ21XCk+a2nYEdqecnFVEWrdsTs/YxeWnwyQEL2dRyReCd0mBMe8TemPLPtD0MoIE28wk7xf3v3r31f08v7oppx44kuHc7tkH4wJsAdIJtaRsaz7E5L93eDTBWSRHnUkalX76QiNrnefapKMZd9jtur8D871knEAoxAQUEeVOn/wDK2k8zPfas76v6dOFdBlSmljU0qBt/aSLahb3BB5gWy8tCgl5Cmli/mEE/WxHqJHvR7B49CmHGsQgONlJKf7gtIlJCoMEmw942NMv/ADdroFZKgHkeVLCUEYhSVuSNAB7G2/YHbuBzWiZd0/gMNKlBTigQVFwlR2nVp203tYnjcXjw7CWG/CWlUnzqKQJkbRIMafhEGTfvSU7nSSolStSr6ibmQd9uePpep2+S2M0lo0PHdaNo8jKbbJtpA9Y5GxgUr5l1TiVkjWEj/R+4ufaQPSlR3ODcBBJ/uIj6fK1DhjH/ABUJVbUbfXn9qtHionkuhqzXBIdSMUqAokNuCIJhNlEmxJ2MHcVV6MfU1iYQgqVfQE8pM7ntG9N+WYxj7uEvIQ5p8pPholIidyDJ3AFz7RNVMjxOGYccdZBbDiUpKFHUpIST8M3AUSLE7gHap5OqY9K7QO+0XO1raQ09hVIUFAocMjTfghMGQL35pZweMxDiks6kEKUPjVA+dxA71pyOpW20hIhTMWB3MySCgmbf3bGRzS31Bl+AxCCpCBh3DspEgH3QAUx7Ae/FCMkli0Gm9oI4DC4bU2iC8ptOkK1LCbA2CSSYA77n3pkweUQgONhCSVa9KLTNiDeJiew47GsdyfNtCyhxR1AwFp3MetNx6idWIChojbzfKTvPrQnwsymmPbuAm6hqBMwqFRA4taO3vSynoNzFLeW7ifDaWfgQmTNgFEq55P61Tw32lInQpKkhIjUDqk+xO3fm/EVMMweJSphXgsiF+PJ0mbFKhBBUOE2PqAKRKUBu0Jme9HnCPaFupdknTpESkAeZV5BJMRfY3o/03hWGEhx7DhxSgCgKSISJkb21EXHpHcxezTJ/ExKH8S4ktpREJBTrVJPmBMBMX3vtAvVHHdSKU5LcWte8+w2meQB2qmbloGNbAn2kYUreDrbOhCoSdIgExImBYwY9Y9KF5D1KvCLCkjYXQoWMdwf+aY876gadbIcBClaZ0WIKdp4I9fptYcxkScUjXKEhBsVqubTpgCY9TarRksKkRaeVobMDnrqwnF4httDaUkobuVL2AWJmEzEFVrWE3q1/8cOrbWpadIgEadoPftFr0KxDzjCm/vbf9IjTYakFJ4kSDtMG/pR7/qzKWVN4dsOpc1Qhslaikpgp0QSgSAJk8TFRxi1ZW2mI+I6l1KKioyf53r5S27lZSohSSFCxBsQfWb/WurpqJK2aA90Y3qKBi0BwRrSUEBJNrGZNyOPpXrK+lH8u0LJZdSD51AFRSO8FJtcmQDt6SBYzt1ThJUS45CZ0yrsAD8UcQKZMPlWOGkuAtNpIkrAJ7yQCe3JF4rm5HKOrKxSeyJtxl1RXisO0ppY1IlNwZiyviUCBa8WNVcZ0BhngHWVeG2T+Iqt/4m8nex7bmiWWZOylMOOIdbQPIAYKkkynUoQnTBHkHKjqJtVbO+qfEJbbRpbT5YAi20egtsK0W79rNJIjx3SzuHwWth9WILckpHAjcXJIA3BvG3armCxjLbIK2wrUkQopCREeZRUCVkGYKo5MTAhVa6p+6pUG4TqTEm5HEi/f/e1qFsZk+kHw1KVt5RfcRtHb9uKfCTApJdlzCsNuYjW8lJAcEoIhME31DkbinhLOXJcQlOFwySCdRACgCJB7TcbxxSFkQebdcexLL6W0o8qvCURq/CDMWJO88V7yd9Sy48EEISgoKiDGpXEgbkTYnY+0mcW/IsaNLzLrJpAhoA6ANISkARJ22AjtQnEdYOSIkc3N4iZsRbe81nwzVKnAgSOZO1u36fvRP7prBKXHbC903AF+Ba9b00uzJ/QaxXVDmoqKjGnyxa4G8giDxtwL0iIzFxb4WSCoq1fXevmLy1wrKdRWeOfXYelV/DcZIXpBjkGbevarRgkTc2zU8gzts4fw8SkON/hCxIHcX2ANVsZ0o0t1t/DOeRCwtWHKpBCVfhO/yVI2uKTU56DAIItJM7kjedo9PSreBzMhUpPH5dtvf61Fwp6KxkMec9XtqcCQlSSkgFKhpXM3gGR8+TxahDf2Z43+o8hsQokoSpQC4m0jYEjifpUec520XWXXEf1krnVMAwIEibR5b8x9NMwfUrTLTZcKpXOkDzTpEn+c1O3x1j5C9mUP4wI8johxMBQUIKTyD68H+GjuH6DL7CH04lPjlM+EU7BUKAKtwY9CLx61N9oOWMY5H3jDE+MmStMXcQO3+tIFhMlM9hQjA5to8MJKYQAnyekXnckx7fKquTauOmIoryUn8S9htTToUk76Vbe4Gx96Lf8AVGhlyXU+Z0OKEQdyATPGnSBa02o+nNMJiGFoxLWuNk/W6VjzCDuZHz2o5lH2eYRvDKaUnxAbyoyZPbYDtIGwvUXNayVMfroy3JHXsZiQ2kJQB5lKnypE33N9xajGM6dU6wp7ClRCQSpKolSRYqQYA/8ATvO07VWzbKfuGKW1I0uoCkKERZUwf0PyNGMLnwYYVrU2UqMnRBVwbpJ0Ed7XmJF4pJ3uIIvVMkyL7O8O4xLiiXjBMAEIMbRAnkG+8+lLeeZTiMI5EFLSlQVCbGOD2I2/2pg6M6iKzq1EmY0239P19afsVgGMSCHG0qBEDvG8W2g7E3tap+pOD9wcYvoUenumMLiMIgfdkFwgyqFAwedVr/Wl1edO2a8qUsrILaQkAKTaRpHm9CZpucw4y46dSlNGydUGO4G3Mkce/Kh1hl4bWMY0pGhxcKSlQ3iZABMA7+m3adxyTlv9hmmkPfTGZ6hJ5/DI+n1/nZe+0jBs6fEZGh9BHiJ0hIUlRCZEATBIg7kTQrKuoFNpGkiDuCN7d6NOYlGNU2HW9K0q0FQWPMg/ELiR3G8XNpNanF5Aqxby7pxDuFdClQ6dJCtwFcAjcBW2rioujsXrAb8NKNKvOtW4IBttztB7CtSYznDobKFKRAEBCY2iCI4+f53pMyBJbdfCiA2FEogjSRvqm8G9zczWfJknZoqmWuoEBWDcTMpCdQ9NIm9u+w96F9CYnDsMeK4kEqVCCUyZHN7SD22+c0fzF5DjKlt+YEFJsORa4A3BntEm1Cvst6PQ9hg4/qWkr8qJhNpEmLmSDbajGlBpiy7sNj7T1D8LPzCp+fm3rqt5h0DhVOKIbWkE7IWUpHsALV1L63GgYGXdKFKHVvL8yki1zYkGCL7zEe1POE6re8EaVldzsAqQBsSYO5mxni1Z+9ljjcqZUpQ/Ekjf6CnX7Pn1rwxIWWzOorSmVG5ARvAEAnb9avyryCDXQtP54oulCdSBuUGUhKjYwnsoAbjvQ97NFFZSkgGDcnbvMd6fetsWl/BrgKcLcw4SnU1FjcXOqLg283NiMmaeDZJkGabjSatGnJ3TGnCdDYjETFiU6iSDsPTi5FE+ks2cwDq2HDBvOkRIiQQYCpJNwe3NNfTHWKMRhkkmIRCgDcadNxaQB62MgVZzBGExAQp3UopIUBrVcj3MmOx71CXK37Wh4xrYMzPrhBaKFS4CCCNO82hU22k2NfOlhh1ZYG1LShJUSoi5JCyL2ATYQCSbAUMzbovDPk/dnFtqkQkkFJ7iANSTF5E+oqjjAcvHhltSQoAiZuP9UGQdQPf1issWqj2Fp+SHq7pgM/1GTqQBqCgOOdp4vXjKFtqSNRJB3uLSfWqOb9ZF4EJNymAhKdI7AQAJAE9/zqR7K8TgmEuYhpSQ4LFMGJEQrTOmQdjE10VJxp9kVV6DmXdLpexKtWJ8EtBJB0zqk2IlQAuI3m9NOY4RtJWRhkPHTpLiwFayRwIAAN9t4gGstyvOSvFBMfGNN/kRz6c1pWHd8iYQJSADJKhFoBSbb3MbmKjyJp7Hi0zHsbh1oWpOkkJWpIgdiR719yrArWSdSkj0FaPnOIaS5K0KUsJMpSdKdySSZBKh/Deh68iOKVrw6UtjZRWogKVuBz5o3O0XMVZcyraEfE70LrXSysSo/wBcJ0iSXOxMWCQTPNFMM+WgUFzUEDTqsJSDM3PHIBoqjoPGNmVKa13hAUSVAcBQTpkwRBPFJWPdWXS1oUlYUUqBFwZ2M80IyzdIZpRVjfleJbW8kaxdSfMJsCRe1gPmKLdY9D4ZsKdw/wDRUm5QCSn5Am3+aXMtylI0hJOqLhBgzP6SAbUxdW49ax4UDxF6W7TEkiO5ib+nypHqSpmW1sQML1IApAKfxp1+yVhRH5cU9Zj1Op1QWlxxMD4dUD1ECOIEzQfFdHJR/wBsJWP7gDH1AP60HdBbsFyNv3ppRjNpoybj2eOpcxccW2kXDQIExzB3G+1DHmXFWUqB/aP3o1gmC6VEAkJ06j21GBv3NPOW/ZU2tI8V5aVnYIi0jmRv3tTZw40kxKcm2ZhlWKOGfEGxN/3rUmesEtIOsT+Kx3O8z6j0oViPslUh4qS8h0D8OlSVethqBoDm+QONFIWJJJSkA6hbgRYGODBFTlhytFI3FEOedeP4hw61kI1EpSm0DYCRewMULfxanEnSLD8vSuwPTH3jHIZbWEpVCiZ+BP4rWuBJ09q17LchyzAplCPFVb+o4Qq/ED4QfYT608nHj0hLlIzHI8kxr3laYU4B2sPmo+UU6ZP9neLQdTj7TUykpmdMjvYE3pjxHXzcpSmUjaUi1/b60p5v1gtJguC4sAJ/Xf3PrU23LpDoF9UYVvCPeGlwuK/ugASe0Ez+V7VWzDDOtoS5Kiw6YBVa6fwkb2g32IE+gYMh6GTjUHEh5SVlUQpMwABsZG5m3rT270sy7gThVglMfFyDMhQvFjeP4VclpDWzMumW316yyglJEKUbIn3ntwJPpTIx0x/QSgYtYW0kAJbASJSBITIBIkG/NB8XnK8Gj7qDC0JAUqPim+pPvP60HYz+HQtSiACJ8x9jv6WpfdJ2h+kFU9W49Pl16otNj/iuq851Zg1Eq0FU8loyfU3uT3rqNf0ifuJGbZr4ZImFDgXn1Necs6gWloALUmJsDFzv9RFW2csdxb4hCnFAlRUhGoT8rAE3vR/HfZxiFolDbetKZWVLTJJJIjsYtcgc81ZyjpMSnbZa6Qz3Dlpx/ENh53VpAUEWgT5RpgG91GO170QZ6qwkwthBG5hhEHaCfLB5B+VZdgcQvDOONLSpKiYKdtKk7gjv+1MXTQTiXvDcX4SY1E2JMXMTyRO9hSz40tjQlYXztzCfe0PNJDaHULSrQIAXIIUoJnygbgAG3FAMwzceIPMeLdz6eu0VpGYZBhmsC4ptMt6VL8QnzTEf2jawAiJPffIcFiw3i0OLNkOBSibzeZMzPfmhx+5foFtI1PJ8GMMz4jgWlUArUpSQUkQSjvee5294G9ZY5t9lSdQ/pwTqUCZ2hIAt63A9ARQ3FZ+t5IEgpBsdIEx7Cx3t3nel7qDMCshBUZIkk73ve+/r2qXHwvPJvY05+0q9JZgGsSXB8Sfhi3zB+lbJkWapxCNK9JQeN7eqSbj+etYs6kAAggEXnt7Ud6Zz8hOhYUkq3iwUN+3I/wA11csMtkIOtDL1x9nOh4YrCII0qCnGkjccqbHeJlP07VBlyFa5Kkq7+a5nvwU7W9famNzrtLLQCZWsJvMxAvcxYx/BSTg8zViHSobKWTpGxG3y2n51JZNbKLRe6owwSEKCpB1BUXufMIniyvyq1/1hH3dIaTpSm6ADvaJXvJmTx8rVR6kxBVh3EhM+GNRIg/CRMDf4Son29DKlgc0ASUarbjtB3Hvv9ayhasLlsdm+t3WtIKdaleX4iComABY7kgCgHXuU4tjEh10IVJBlElIMTpVImYG5JmJBMGJ+mXGUJDxCVu6vKFpkIgwPZXOr2Fvip/wmMZxLK0LHilVlAi1+bbcEHcQKFrjdpGdyRlOU5ifESsq0lMHfb96v5k3i8S54rLS1oSonUBYmNgDOqBvExI+dPqPIE4bFpbWJbnUk/DrTMbxYzY23vEVo+W49S8IG2G3FKaRAQe+rUSVBMEfCdNvyp+SajTXkWEW9MrZfnDTLKCf6qtIkQABKYIKQd7AAQYE8zS91NkuHdaLjSwFgAlNkkWuAYhV+N/U0Ez3PnGXVBxspJUdSTAKVD0A7aZsOe9WunshxWZai3pQgJJlZsewsLSbX9TxSw43FXYZSTdFfLOk8UpJWz5gYMGQVhP8AaSkJMGNyDO000ZX1YttfhvIKVpHwuSlQMQbkX53FRN9Q/dUpZWyA+ydKibk77XgAyLj8JkVJm+ftY3DKbUkakpkKJFjvCZMjtY37cVOblJ+5a+x0kloOPdZf0leGpSHf9QBBuNUQrte43nvSVicRi1rBYQp50alOQkuEcAkJFpvv2pdZee8UNJcOk/3AEgU5ZE8vDpUpJcEiCpMgGO5E8/471dQ9NEsstATI8WltanHGk+OqZK5lOr8SUxAMxxzbY17xudJ0jUv5TPz96tZ/mruKJDmpwouFSZSDx20knb2A9VnCZLrxBTwE6iP+femSvbA3SpEr3URT/wBtH871F94U4ZWbjtxRQOoTA0DSOI3/AM+tBsQs+IpDaRpTBKuwJ/3qirwTba7NW6AzgKbCE8fEO08C/uTanBzNEiI1kzYJIExvvvFrAzWJ4PBrw+hySgLBIvBjabGRRVzqotIKUrUpS5gpMCYEE3mI45rjnxNytF4yVbHXrzpdONY8ZolLiUkp8olUTKd53ke/55IxhBaTJ4mttyvPmzg2lKOmUiw4ixJEzpkRa+1ZD1lg1pxx0HWh4BSFaTcHym3cFJk8780/C3eIJ9WX8K+1oEgz7f718oYMgxPBTHtXVXFfZPM1lzrZtIkaYuIB7W2/T0pfx/WqjKUgAbGCQSPRSYjb0HvNIz2d/hE/OrOTZFisa4EsgEJElVgE+5/Qb1JcVbZS0EEZQvM8xLhKG20afFUIGkXAAH4l6RvfiTT9g+i8BhlT51KIglayLH0SABI+ooHnrC8GhIDBQkJSgvBNlAARqXeAVf3QQTFpoAM/RHlN+dShfm/z+dLc5rXQ1KI65v063iGiGEhspBgNgEqiCQb6l29x6TvimZYVa8QEaSlSiEwREEmO1qfMt61UwD4YBCoPwqI9wT396855mpzNTIw7S1YtJUSqwERxJsOTJj61Tiyg9k50xdxWHBVZUEQASeBYaeduKLdOstIdK1IQ4Sny+I34iZI3UkxJgE+nrRvGdArRh9Xif141KbiUi20jZQ/a1xShhs70EpV5CDBBttRvOOg6TVn3q/LUsuDwYKFbpkHSZuLEyO28dzU2MBLYlURcQYG24r6rMHHx4LKVvLVsE+eDMhQt5QPpR1OVuhr7q4hGvw9S3CkQmxPxblQOkApJFib7AZSSSY2EW20JeZ5spSAjWQNjFp96lyHNSk+ElK1lRhISJJniN/pVvAdK+VK3pGoBRF5ANxxyIj3pzbQxg04Z1DIQYHn8oUdY7nzKJGx2HzqnJJRVUThFydgfGdJZi6CltpAJTBSpxsLA9Rr1A35pawGQLaKkuoKFg3BjaPzB4IMU/wCK6oU0FFkkazOpSb7gSTPMbTzPYAn0hhjjHFKWy2psTqVpMkn8KLxA3PYn1tBckkuirgu2ZgvFqw6woCRNwRI/Pmi+Gz8g6gLECwNj+e9aB1B0zgk+GEtgOpcSeZIBBUCPhuniKpK+7NjwlYTD+IkkgaUx6Hmb3j1+VaXLF+DRi6B+Oy9vMMIlGseIBLRnZXaNxqsCObG8U+ZDlQwzKGEHTCd5Ek/iJ7k+s0qZLmSFYouOBpKQmdQSmVFRgbCwSkGfl82jqTM0eACkgwmQQODz/BUNt0+hpVehB+03LmnF3QA6jZQSBqBAkK5Mbg8XFPnTGWhnCNtIRpASNUnvzFIvTeYhzELbcQHG1pg6hMFNwQr4kwbSI39K0hvMtLSiIUQJIF7CxsCT9BTybVQYv5Rnn2j4NSi0EJSXisJTYAkKMBNt7382wB+Y9XR77QIKmFL/AAgLKFK9NJTE3BudverXW2aOIxqXEJSVIbUqNOqJAST/AKdIkydqEYHOCh2XFKeMeVQUQlM/FuASCbbD/BaOSSxC68gN/FFjEK8VpSDMT2gX7ixq8M+w+kaXJUBJJt8h3qHNcQX3VTdRG887C0G+3vTD099lAUku4hJn+y4+Rgi/e9vWui1XuI009CywHXFANBayu5AMQOBMgE/vQd7EPYfEnWhSVQQQrkdwdj6EWrVPu5adKGG+CA2fMCP9IWr03BPBtelzql9ZYDD7BDiDqStXxJ9BbYn3oR5PdVaGcLjfkA4PFrxSktNNkuEwASL/AJfOi3/wJjVDQlqFCQZKRJ773r39luBWvFF0CA2D59IISSLb24O/7Uy591RjGMQA+dSd0lsBIInew9Li8fQ1Pk5ZKWMDQ401bErNcQ80pKMQjSQgJiBeOQQYI9qG4x06kBKFE7gAE2p/fxKXlOJLan0uaU6VEADmQZEG24FoO9KmXYPwXClzyKmCCBb0PpT8XJap9m5YYvRcwObgpiNhH07xt3+VMuDytWNTq8ZKfDhPJja0CwG/mN6Tsfgwl/xUKCdXxAWE/Wr+DzlTKCG3NMkKMcxPN/59K04+Ymi/DCb+QYtCinQpUH4kgEH1EqBv7V1F8B1K74adeIOqL+Xb0smLbV1c3rSRbBfQi9JdFu4xQidIA1rIkJkbRIlXp8zatNxGOTgcOlljyJRbYEqV6yNzcmf9q9YdbWCw6GUGdG6h8RPK5HM7AXi21JWe5gPEUpSpi4NwIN4g7b7Dmatb5H+CSWKDecdTjEYNxp1XnUm3mECBquNhcQI5/NCGUhtKVFCVbEpPO0zeYO0+9fXsVcKWPKFTE2t3HI29oo1jepDiUhoEOLUbDSkRbiNk7+lpp4pw0uhW0w3lvV2GKQXGG4sE6EhMJmIta17RYADvXh3q7DtLCGmwlMEeKkkFJVz5pJEhO6om8C1IgwL7YUYGneJkiee20czVPEZj5Injbv8AtW9EK5EjQ8dnLq0hKl+WZsbHbfkiRsSY42ofg+nEYl8uOgqCU6leaNajtJJ2F55tvStlmavFITAVaBP5fPj6Vfw+NXh1KU5Ol9On2iCFC5gQTbsr2NZ8bSpMykn2jUvvjWCbKMO0lsEfgiSY3JmTz62pZxfWqtciUSQTsbxxzEdz6+lLOOzUQAlSlngaif8Aj2qkzhXsQoNoSpSj8KWxJ/Lb3pI8S7Yzn9B/LepSUqbMOISogIcEiJJG0bTHsPQVXewSswxGhTwQe8EhIFwlIGw3AANvWpsL9m7+HEvWBEkTZJ7E7atuYvQPB4z7tji3NgoAknkbXBjvcd6bFW3FiqWqkMuRdB4jEPaHHHPCSfOqIlPYHuY9djWm4lQwjPhtoCW0jTa0AbnncHm8yb14wePbaaAbcJI7/Ef/ACB2JtNIfXHUylGAqR+K8z6RtvUU5cg9V+hbwmZh/MPJsgE2sDskG/NzG9XcwlSSSAlEagSk77R6bkcb/Ol/7PmJ+8OKgk6UieJkzPp5aY84xAQxBUYEAnvuLg737Tv9BKshltCM1gsQMQp77u4piCdQB0QBEzHwgj02opm3UpU3K1a1lOlFjbYkC/f5X7QKXHM/cbw7rGpQSpZPMAGNV+Jj8zRf7O8AhTqHHT5AfKJIJ5meEyPyq7WspeCV+EVMj6nOGDidJKlAiSfhIuZBH5ftRDJesoPiJcBIF5/SDTB9qfS5da+8tI/qJB8QgXWk823KRJn+2ewrLctyXVplW+/1oxUZpyA3JaLnUmcrdcUskyoRO0yZ+k1QYxL+m1/QD9qcMH9nSn3GyFf0dXmIiYAkC5sTEekjetNzDC4XB4bwmGm/FI8iVJsbgGVK9+Tes+SKVJApt2zOPs9Yba1YvE94QgRqJBgrIkCBxPPtWk5l1Nh/uocQqUgRBkbCAI5vHpeaynqLPUKfT5fDBnypsAZv8pvt3qlmGfKTh9N1JmRuQDtJ4nb6Clwct/YzaQWZ6ifL63dUhMA2kXmR3jbaOKZ0/aWsQCwCQB5lK+cxG+xG096QunlI8HzSok6lX72+tTpxaWHApYlOoEgRKouPlahLjV9DKVobMPm7LbOnDo0AnWdKo1FRkzImUkxdRNu1FWFs4pPhPCUx5VmCpB4ve/fccEcUg5p1QteMLy0nQsJ8nskAwYHM0SwWceYLQdKPVVh7mwt2pPT1bDn9FLFYdOHxC0GHVIXpIkiwuCD+GRuBe5EjeoswxCXU6wEtrRumSQoR+Ge3bb1oBjs0SvEOKkEFZIIEahxA4rl4pZbIuARsOfUzVvTf7ivkVBbKsehL6FKSFpTcoIkHjbaL8/nT5mOXZbiBqW0kKV/YpSDtyEwJ344+uXZAkCXHFlCQCAQJkkG0AgwYidhRfD9SpTGlUkQL82jmhODvQIS1sZXOjwT/AE8Q4lH4QpEkD30ifpXUKaxT6wFIS8UnYp1EfKBFdUsJff8AgrnH6LOYZuXUAlVgNMD8NuZ5+VKjsvKMHSLxAsSOaq4IpbdKSVKQsRvJFxxtuPpRpbqU2QFLHom59DvG9dKjjo53LIBYwrTKVDb1pl+zTDJS84/byAISCJkr394AuPX1oBjGHFjytrJ2A0n9qtYbLMThdGplxClGBqSRJOwvTzWUaFjpjLmrgClzf2iDb/A4oKjIm1oV4iyHPwgQQBwD3vyDbsaKZ5leKZW2p/SrzSvT5ij/AMiU7X+K47miGTZC5iHE6RCAYUQNu/8Am1+Kmnq7Ha2KGY41an1l0jWdIsLQAAmI40iqeYYpem897i4Pv2/2o3nWTrxOLV4AlSBFtyQTEAb2+g3oc8kA6XQRBGscnvvTqtC2/Je6cypzHQGUxHxrPwojk/4FadlzbGWoKW2VkwNTyinz897cwmN7T3rYfqTDowgThUBCE6SAIE25vJVvSxmuJxC2y4hl5aDbUlKlCbixg23/ANq55Sc3XgrGKSJuoOoziNSDcGQPW4j1pexf2fYxxfilpUK+ESNVhPwzqFu4pj6Qw+Jbn+mUlZ+PQJAO/mJkaYkBMC8m4FND2ZYlsf1G40iQdJKj6qN5SBxM80ubg/aFxUhFazdxkFOJBC0WGpJBIO8k796C43EB1wrO02qznLqSp1wADUSogEHfcCPnQjCZISgQTcSeP5/tV4xS2JKT6CuV9cnDam0pBBMlQuRYC3raR2oZjuo3VmDIBN5N9/5vXzAZSlDuowYB8vrxWmdLdMgNoxGlJ1SUqUBCI3VFxIg7jtBoSwhujRyeir0N0K3isKVlWkqJCSbiALyOQT7bUPwOGewGMLDkpMHQrcKSe1xImnReanzIwy060gm4CdRNyNJiCRtftMTSj1F1MXmR4nn8M6kkiFoI3k73ukja/wDpFQjNztPyPhjsdMsx+IUNJQgJBuQuVQeAkp/O5rOMzwqMNjXGkIUUQCBEadcWk9rgekdjTv0znzQQFKWEpIB1Em1yeB27+lQuZrhnn9WlxaWlEpUq4CTKlEpI+FKoieCe1LGTi26HasUMpzPFlamWQtWk61NnyRcAElRHtAM/Sr2b5hitHiOsvJgQVeEdgLgmLiCRdV+TVnEddFWNPhkwmdBgTptIM9+21hV9nrF1M6ylQib2iPSY+nNOrbugOl5M/wAFmJxbrilwFGIHEDb9aLuYfW2Qo7ggjsNh/N6DZxj/AP8A0VqTALgBNoExcwO+/vT3lmD1FBUnyrE+hI4ji5Ag9xXRJqKshTbETAKCE6Z+H87frUmVsnE4gNpBURYADk/7A1667y4tYgKbGltxMxsAob/Wxj3qjkGOcw2perQpUAETJ/YVl7o5IDVPE0DqvoosNeIlQWLBQ5FhJHpNZq0iXFJ4k+004YPOccphavBedZ/EdKoM8gmfqJHelzLcqJOtZN/witxt7yDNLwTPJRp84G1yDx+tCGULdc8NoFR2t62tWoYfDNqy/wABDSVOK1aTpTMnYTM+l7VW+y/IQdagPCCTpLix5gqLpTcAGDeZ470vqpJ/gPpvRRxfQ7uGwqg434iICiUDzNKAO4vKO5G3pVLJsmwwQlwJ8Z5Z8iTBQgDkgnzEmbG1ritZxOGLaHAhSV+VQKV2Mkd5iPTcikDJejmEJ0oxqlLA1HyDwweQEqgm/ZQte1RjyOnkyjitUMmF+0EtIS2sQpIg6FAJ9IAMRFfazPNc/dZeW2tBKkncCxBEgj0givlFcTDcBZGJlxKgPKkxWiZMzAaEDzHkSL8mBMAA/Ij1NZnN1XgUz5ZiX/AQQNQHwkm9p99hI9q65x1o5oP7HxPVGHZWChhtSk31adFxsd1QOYv9att9Rs4sgYlPwEFoJ1eZRkFXxRI4n5dqzdK8SuwGqbAAT9B8qqOZg+yoHUpC0mwIIIj0P6VD0r/X9SuaRq7eEdDbq31FtJMNpTpSXIGxTcHUbX3uJEmszzHOXMM4tDDq/BVMJmdOoXHb0nsKstdVF0EKKtR380z9eKlwPSjuYLhGltAgFa9h6AAXPpSxWNuXQZO+jQPs+xbWHZSlCm1SNSl8kqMm5F9It8jXrrBjA4wFpxZQ6myXwOSnUExupJHHHBBpTzPJFZYWwlwusrElQGnSodgCZGx/4oZic6bRB1eYmY3kxAPcze/pSKDyyixrVUyXo3JVt5gnDuQ43pKwpJ1JO4EfM/CYPcCtqxxKGu5j3j/aflWcdCuNNg4l0lCtZRf4YVpO24gbnsac806rwpSNDzcSZOogkAj+C999qXkeTbMlVIy/qXqZ8YpLerw0pX5FQbJUdJmSQQCFfnT6406EhSleMknVpIEt7wbGQBYSN/maRsR003jcQ48t8eGkaUpRdW25mwBPff0qJfWGLw6Q0tx0pTZK5hUC0K78c8CilGSSj2ux3lHb6IvtJZAfDiUBAMeIlMjUYBKoIBBkibdjRnp1tktJloKTpJ1kKM2Ez5wmx/xSDm2c+KLqKtzckyTuTPJ706dHo14NsFUJKSkgmdlEEgAyLRcXqsk1BWRi05Ogp1Zhmk4bU1h20Gx1pTCrH4TCrneSaC5B1s40393WlsgqlKim4IuAbgG+0942ohnrE4dyVcTNxPYgexE2H7oWYN6UTJ7/AE7UONZRpjz0xyTinEueJAMqmVCCfnM/nQjO2ziBrJOsABdoLiRA1GBGoc9x6g1XyjOPFbgkhSee/rUzDDrsobTrWoHSlMniJ9O/1rY4u2FNSQPcx622ClBvwT27etT5IMRpUfEABSQZEyOb0wo+zJXgr8dwpfsppCIIIAnzWmfS1LmCxugqbUIIlJHFv5NUThJUiTyTKmTFScckLMAyJiODTW4U6tKZkbT2P0mdqW9A8VBt/B+lM2F0kCZkc7T6z/mml9giL3VuXht9KiRMAyCDyQQexEc+lPvRz4LYkKUAO/f0jbmaSupcIHFJmbSFEGZ2j5+taV9nOE+7YIKKgSo6trwNhO1hx3NR5X7EPDUmBuuwnEJaYahWIWpISkHc7SCLDtCotfip8h+z5ppSPvILroJOi/hpjuQJM+tjBsam6hyUa04tgoTi21yBslwEXC7QHLiCfnwRFjsfiMM2G1AJcQBqVOqZuLkQeD6VFN44xZVpN2xrzfOENot5SkeUJP5dhA9tqQzh0YrEDw/KpShrCQAkJEAqF4BHPGx70Hz3rJSiFL8zhBHlAHEST3paax7oWHNUDYpFrHenhwtJtaEc0tGm4rJGi8GmnHGlp8xUqFp0zuIhQPv+W9Vhj14FSmdVj5iREEncwRedom0c8gMuxvmCxAPB9Be/FXOsXNTaXkmFo8qo7G/7nvc0uDtJj5aYRxvWnhNeISStIsSAZtA9rnYbyaWmc6bcJlSSCDA5F5sJ72g/nS64pWIKWwYEyZ/L51rmQfZ7gGvDX50uItqURdRA/CoRa8R35qknHiW+2TTcnroXf+gZg6AtmEtqA0grgxEXASYv611aI/iVJUQEBQGx8XTPyKTFdXP/ANh/gphIx3NcClS1KShIBUYABgDjvb51LkOYacOptICiswRyBqsAO8we/HNWerslVgjZ0PJIBBCSBBt/cRY8Teh/RGa4fDPKcf1BQEo8pIBF5IAJKuBNhM+3c1cL7ObqQ/8AS2Rfdmg84oa1k22Sm0Qs7K5kbA9zVDqvFYbFoUH0ArEpS8lQC0iSdo8yfQ9zB5qPNupk4hrS2sqT3AjmTMG4O8mPYUtrfDytJuBG2yr8wZg+hqMY7yfZWT1Qq4TLwHFgmUjYkRPrFPuR594WHQyOJ23ufa1qvt5DhngoeEG3ECZFgedJ2Ai1wP2pOzrLfCcKEKLhjVqgpgRzPqdxv7yBVyjy6Yii+PYa6n6kddZDAWNM/CBckSBfvv2pXZyVaVNlYjUeBz/CKM9IOtobUVI1LuklR3nmN7A/pej2X4InEs+LAAWLHsAVD0A5oXgmkZxydhLqjLUs5UltMpWtxJXI5iY+QEUM6U6KU80HcS6pCFpPhIHxqG2sTwCZAgz6TTvmycNisKoKcHlOqZ5TvsZAVcTSUxmrhUFphIjSk/2D+0J3TG3f9ajCbcaXZTHZ8zF45cG2w3cJUkunZ6TM7WKf7TJAPzoTmWZB1Mwn4vhIIO2/Plsfzp7y5WHxzCsO+gnabkEKAiQeCJieb1mXWnSb+XrkErZUSEOR+ShwfyP5BuGnL8m5HS/BLlHSn35z+k2SE/FBjnk9hTlgQzg2V4Nam9aFFUxwoAylXoSRvvRD7Kco8PBocA8zhnsdIPB4uTPsKX/tZwHn8W4Kkx8woJ/9sfnWlJzlhehElFZFDMc4CQ4FuFRg2JKpJHFpk0oY7EBxry7mLdu9MnTuCQgIMgkkEkgHm2/HoavfaBlKPEQ82gJBT5gkADfe23z7xwKpCoyxNK5KxbyjBlbYGx2+dEsmxrmFcUApSAuBIJFxtJHHH0qr0+seKUkmFDccGtAHRDb2B1AQ8biTFuBE7qkX7xR5JJakLG/BRyrOFlwa1bwNRMCZ5vEETeqfX3Seps43DkGCfFTEWGyh3gSfUXoTluO8J0NviFA7GxPH1pqy7PfGP3cRK/LC/hBM7mSZ52iotOEriV1NbMtwuYy4i9yRT2hwaE6yYFk6Y+U8f80uZrkQaXqKQhTZ2EXgwQaI/wDVLAJBIUJH6c1eW+iUU/J9cYSpWpa4SncRveALXAnm8WrWcnw5CEA+HqAEWJ09o1XiZgn0pB6KyBh5TqsU2XAnToCQshJJ7pInYXNvatEwi9LR8TTKRuokJgcmbcbWG1cvI919FktC31LmP3fxFGFCYEEAyY4+KBtMnePbP8xz9/GPKUTAjbYb29zfmmXrV5JZbSJSHHEJKTAiTuFTBTA3Fu8UvZviEtulrw1MwBYqHaytSQAqdxuNvlTiSW62LK6F/G5e4gha4gzEbb+2/NaH0X0M0vCLfxC4lBhsbgHkjueP5ALLskexvkbSFBEKJKgAkXEEn8q0VjpnGpCQXGktpAGlBPERxdQ7zTcs3VIWEUvJl5wWjFfd2QpxJgt2km3b8/SjWeZbiWm0oeYUEKMqWnQQCDYeWdJmN+0Crj2MZaxq1jWp5CAlRWjRpUomSqRckDf9acsDnCHEQpIKFApKVKmfSNiOL+lSfI7WimGjKMQ6ylTa5AWFgyRxN5I3G9MeP6leSqBp1pPxxExMcgR79/nXvrD7NFwp3CyUndsmVJHdP9w9Jn3pbwuKcLjTboJEpQpWxUkWvb4gLT6Dmqe2at7Ava9DUx1ktSQpZTqO9h/+1dVdttIEeGgQTYIMb++1dUfSX0PnX+hcz15LrqdCAkCCUzMR+e/6VTx7/lknuKmyPCANatWpRAUSeSRt8qsZn0666x4qeD8MGACIBnYAnYX712JpaOdpi3g8pcJUpKwjVsJgkfLvRLp53wXg28BBgzJiPpJHBr2HZMwAUzI5B96o5gVvOgNDURuRt9ad70xFp2Oj3UTaSU+Up1aihsleoja/KffvVdXTWPxyi+hhSUE+XWtIkHkBStrDa1qB5bGHVqdgpOnUI7Gfe+xrQm+t1QQQUiIT7bd7fWuaScXcS6drYsM/ZPmIdBAbbHJU4I7cSfyqp1JluJwTzQWoJGkkKQdQ/t34+dNmI62eMaYAECLX5N449P2pa6uzQPslKtxdMSL+g7E8RHlFMpSk9oVpJaYPGZuKAESY7Wn6WmrGCw7ocKkmSpI8pnSY2Hv6+/tQLIsyUHQlYKhtYbTaff60fxOZhI+ICBsn6cfzajKNaSMpWFMpzBLg8RswoGFCYI7zM/UUzDqVpxkt4hGtnT6Eqgbbb7xHbespOYFK5aSEkfijcftVx7qbWgAnwlfiII/+3bf+GlfFsbND7geotDDbOHlISAlJIEwN5vBM2iOCbcUevccl/BAk+fWkERFjv7iR/DWeO5spCtTSyZ43B7zVnE9S6gZG/EmB8u/vWjw07FlyKqLnT71igxKdp7cfSiWYZ/8AekJbSCpaTpKvwlMRc+nb27Uq4PFJW7KkyBbTMTtuf3rRncJhQwDh0KlUXmY5I2FwLGqSpO2LFtqkKactQyoGPhi/cHee/P0rUcu6lZbTdSjotCUnzAAAAe3rGx4uc1zR9KQCYB/X5etecszcqSCtJCwI5P0jb96lyQz2PF1oM/aIpvE6HUtaVJN1T8STtaNxagmWw2NQMbGdtJF59Klfafe1Fw6UpAVAABiQBcj8hxShiXXFvFCjYGIFhA/2qsIe3GxJS3Y5s5e9mapBDbfw+OsEJKjwANz/AC3Ph3I3MESha0L0jfuImxvb6UW6bcbeaQ0X/BCAIChCdU2jTMyCQZvz7fetUBKEkOeJrQdJtfiLTY7i+28RUoyeWJRxVWVumMQp7EobaSpR1alJQofCNzdQEe5Fd1N1mpSvDQ0QlJhRK5lSf/HykAgXM7Cl/pnFLwqyRKSsi3cAze42IBjmIpkyPJPHxAIVIF1EjbVvaN79qMoRUrYFJtUDchzdeMdRh1NkstkrjcwlJtIGwvb14k0c6vw7GLahAhTUaDEKSIukxxzHFNGa9INushtpPhOpkJciNUf3QfM2rYduKzlZeaeLLjag9OnSBJVIjy2Mg7gikTTlcdUNWtkvSGc/dkKRCfEUqCpVyUjYCdhMmw3inrLer9PlGokz5RJi5mx3gDekzMvs0fQ0H3PMowSlBu3O09/cT/mg7eZrZUEuEnhKvxD9x+dNOCn7ogjKtSNOzXPMLiGnA6EqdSkhtWkJIUdgCfMBO+w71n2U9QqSrTcLSbibW3ETe/6VFjM3SEqXOo/hP+r9iZN6JYD7O8U5hvFCUyQFRPnIN5HE87zSxgkthcn4H/IusEEaQYJgGe59RNzxtfmgXWwwq8UlaW1Jdb8ylAxrtIERM/6rHi+4SU5t4IKMSg+W0gXJEgSD60Oc6lU46FAeUEEgn4o79vYUY8TT0BzS2MrmIkkyBPBV+96+V7ZzLD6R5yLC2uI9N+K6tsAtZZma2GdDrZgmxIIj0/Oa09vB6WvBkKhGlKkpjUfUyfxE3I79iaS+oWAsFN/KNUxEmYM+1r1dyxGJYYCFlUKSLA8EbE3vEe1PyRypoMHVpgfqLLQRqV8QgSCJPoY3NMP2Y4xLbrtwIQAAbD4hN4JtH61SGXJTK3VJKgISJiJ7Dn1MzQTGY3wlhSQVRaAd54Hbi/tTtZxoktS2bBj8+wzq06ktrSUFSvJMXTMgibCbT8jFsv6zUPO6y0GQCDCRAKSdMkbSD2HJ3otleaNpHnLqQYPlAMWNlCLgTeDegWe4kLBbSoKSTJXpiZMwAQCBJ2gRU+KNSKSetFLKGH3UhSnFJSo2tvxxtXY3BFMqJ1QN1G8cf4opk+cNhsMwEwBuR5tI4Md7xvQrqPFp0gJO4gzvH6xtvVl8ib6KuVOplSp3JHyiKsP4tKDqTBUB2Hz/AOau4LI2giZUVGJvYCqmc4FKdIhOnV+Hmbb7kfvTaYnRXdzJDg1AaSbH/PtQvHQU/pRzA9NtKSVSRJ77fT1ofmuRqaWRqSU2j1BO4tesqukzOy/leTIVoDioSQLi0TbnkEQZA3+rLl+R4VTmlSidkpbslWo8HzaT7SLT2r30/gG0sl9xKXVKhCOQm0gniZg3P7gBjMalDilEgKmZBkzJMxFvyrmblJ0mdKUYro99R5OhsqKL6FQr4bA7XCjqPzkRcCqjmaeGykJuT8SuPQkd6ixGa65S2FHUAFFZ3IjsPQUPxra0Igg3tA+tWjF1TJSkv5Q5leF1GV3PcnejIbQgBQkW3/n7UisZytEJNvWiuVuKfe0qWoJgmAbn571pRYFNDSvFpiFKkQJneBbn0FVsjdDTi1tnQpzykpg2H6J4kdvY0BzHJYJMkjid/ermRZqhI8FcSdpIAPIHvM/UdqVx1SGUtl7P8FqaLrRAdRdSRssdx2WOeD6HeToPpj7ylT+IdU2kEaTaJPFzbiT63qvjczhKwYAiN/ebb7afpUmVZrimcEFLbWWAdwgEATuqbXNtRnikqWNIZtXsZuqehwtrQyJWFgau+qJPYCLz6Cl7LsccG5oKtQVHmcvfa87Ta/pX3B9elXlDpJAMBXPp7AFXM2FVsfiNbYET3jn9iNqSClWMxnWnEbGuqXtQUpQUUiATa3a0W97UwvoYxuHJdbDjiLpGtSSkkQYUkH9DxasxyfK8Y6P6CgAm41bkdhNiL7Gq/U2WY1DRDiyEjdOnRI2kcn1FN6aek0K5jPguunwyppWlZEpkknby72sQJ4v9KQ8WpTznkFknf/HrUOQ4N9x1LKZ89pOwHJ9ABWm5Y7hWUlj7iFBMgkq/qGPiVt6bCN6alxPWwfNGZf8ASylaSskjUJntN6/QGTZ4yttKkqIAECTpCu49YtvyayPrhDSDKFShV09/Y1QynqghuFJJ0+UEciZjbvQnF8iUkaNRdMPfaRg04jEIDEKU4YgEfF7mAB6+9IasucZdKXBEEpUOxFjTcccpA8cfFEJlJhJNiZ7/AKxXrDPpcnxQlWqPPsoep02IvcETTQcoqvBppSd+ReDSf7h/PnXVce6HeUolCXCk7QlRHygbV1WuP2JT+h2wKAUvSAdv/cKrMuE4ZMknyI5/0n9h9K+V1c/0W8MkwzY0zAnSr/FKWdJAaaIEEr35+IV9rqbj7El0WVLM78fvUmKG3/1D+UV1dTLsV9AFpsHENggEXsb8VX6iSApJG5Tc966uqq+SEfQ5YH4G/wDwH6UM6pHkR/Oa+11LE0uyfKv+yv2H60Jzr/tn3/xXV1LH5BfxKzbqikpJMBNhNt+1UMzTAtbb/NdXUYGn0XenR5TRLO9j8q6upn8kKuinhki3qD/mvfSyR46hFtJ/9wrq6ml0DyNedj+n/wCmkZxpJbQSBJ1XiurqnxeSkiolRLwBNtYtxvX6EQmEMpFklKRp4ggyI2g11dUP+T0inEYZn7CQ84AkADVsPWq+UPKKbk7Hn0rq6up9EF82af0fsfRAj0uaodduqOqST5E7n1rq6uRfxDo/lYH6W/8AmSO7K5o8hWlxZTYhSgCLQIrq6nn2xV0hS6lupub2O/vQrLB5kj1P6murqtD4k5fIacyV/wD011RypIKgCJuP0FdXVJdMdGyMuECASACQANgJr5XV1eY+zpP/2Q==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VE"/>
          </a:p>
        </p:txBody>
      </p:sp>
      <p:pic>
        <p:nvPicPr>
          <p:cNvPr id="7" name="6 Imagen" descr="B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71750" y="1905000"/>
            <a:ext cx="2786438" cy="1752600"/>
          </a:xfrm>
          <a:prstGeom prst="rect">
            <a:avLst/>
          </a:prstGeom>
        </p:spPr>
      </p:pic>
      <p:pic>
        <p:nvPicPr>
          <p:cNvPr id="8" name="7 Imagen" descr="BE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81600" y="0"/>
            <a:ext cx="4114800" cy="2057400"/>
          </a:xfrm>
          <a:prstGeom prst="rect">
            <a:avLst/>
          </a:prstGeom>
        </p:spPr>
      </p:pic>
      <p:pic>
        <p:nvPicPr>
          <p:cNvPr id="9" name="8 Imagen" descr="MED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381000"/>
            <a:ext cx="4724400" cy="4294908"/>
          </a:xfrm>
          <a:prstGeom prst="rect">
            <a:avLst/>
          </a:prstGeom>
        </p:spPr>
      </p:pic>
      <p:pic>
        <p:nvPicPr>
          <p:cNvPr id="10" name="1 Imagen" descr="ALIMEN.bmp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139288" y="2362200"/>
            <a:ext cx="3626893" cy="2159222"/>
          </a:xfrm>
          <a:prstGeom prst="rect">
            <a:avLst/>
          </a:prstGeom>
        </p:spPr>
      </p:pic>
      <p:pic>
        <p:nvPicPr>
          <p:cNvPr id="11" name="1 Imagen" descr="ALIM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586351" y="4343400"/>
            <a:ext cx="3269657" cy="1729344"/>
          </a:xfrm>
          <a:prstGeom prst="rect">
            <a:avLst/>
          </a:prstGeom>
        </p:spPr>
      </p:pic>
      <p:pic>
        <p:nvPicPr>
          <p:cNvPr id="12" name="1 Imagen" descr="IMG00909-20120322-0949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15821344">
            <a:off x="970074" y="1641102"/>
            <a:ext cx="3421685" cy="4305064"/>
          </a:xfrm>
          <a:prstGeom prst="rect">
            <a:avLst/>
          </a:prstGeom>
        </p:spPr>
      </p:pic>
      <p:pic>
        <p:nvPicPr>
          <p:cNvPr id="13" name="1 Imagen" descr="INST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980764" y="2484911"/>
            <a:ext cx="5187361" cy="3077689"/>
          </a:xfrm>
          <a:prstGeom prst="rect">
            <a:avLst/>
          </a:prstGeom>
        </p:spPr>
      </p:pic>
      <p:pic>
        <p:nvPicPr>
          <p:cNvPr id="14" name="13 Imagen" descr="SER.bmp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429142" y="2209800"/>
            <a:ext cx="2768457" cy="2076343"/>
          </a:xfrm>
          <a:prstGeom prst="rect">
            <a:avLst/>
          </a:prstGeom>
        </p:spPr>
      </p:pic>
      <p:sp>
        <p:nvSpPr>
          <p:cNvPr id="15" name="14 CuadroTexto"/>
          <p:cNvSpPr txBox="1"/>
          <p:nvPr/>
        </p:nvSpPr>
        <p:spPr>
          <a:xfrm>
            <a:off x="71283" y="5950803"/>
            <a:ext cx="61745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VE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PRINCIPALES COSTOS DE LA </a:t>
            </a:r>
          </a:p>
          <a:p>
            <a:r>
              <a:rPr lang="es-VE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PRODUCCION PORCINA EN VENEZUELA</a:t>
            </a:r>
            <a:endParaRPr lang="es-VE" sz="24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Autofit/>
          </a:bodyPr>
          <a:lstStyle/>
          <a:p>
            <a:r>
              <a:rPr lang="es-VE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TIPOS DE EXPLOTACIONES PORCINAS EXISTENTES EN VENEZUELA</a:t>
            </a:r>
            <a:endParaRPr lang="es-VE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52600" y="1905000"/>
            <a:ext cx="5562600" cy="2239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VE" sz="3200" u="sng" dirty="0" smtClean="0"/>
              <a:t>Tipos de explotaciones:</a:t>
            </a:r>
          </a:p>
          <a:p>
            <a:pPr algn="ctr"/>
            <a:r>
              <a:rPr lang="es-VE" dirty="0" smtClean="0"/>
              <a:t>EXTENSIVAS</a:t>
            </a:r>
          </a:p>
          <a:p>
            <a:pPr algn="ctr"/>
            <a:r>
              <a:rPr lang="es-VE" dirty="0" smtClean="0"/>
              <a:t>INTENSIVAS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535800" y="4038600"/>
            <a:ext cx="799860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VE" sz="2400" u="sng" dirty="0" smtClean="0"/>
              <a:t>UNIDAD DE PRODUCCION </a:t>
            </a:r>
          </a:p>
          <a:p>
            <a:pPr algn="ctr"/>
            <a:r>
              <a:rPr lang="es-VE" sz="2400" dirty="0" smtClean="0"/>
              <a:t>Conjunto de terrenos, infraestructura, maquinaria,</a:t>
            </a:r>
          </a:p>
          <a:p>
            <a:pPr algn="ctr"/>
            <a:r>
              <a:rPr lang="es-VE" sz="2400" dirty="0" smtClean="0"/>
              <a:t> equipos, personal, animales y otros bienes utilizados </a:t>
            </a:r>
          </a:p>
          <a:p>
            <a:pPr algn="ctr"/>
            <a:r>
              <a:rPr lang="es-VE" sz="2400" dirty="0" smtClean="0"/>
              <a:t>en actividades  agropecuarias y no</a:t>
            </a:r>
          </a:p>
          <a:p>
            <a:pPr algn="ctr"/>
            <a:r>
              <a:rPr lang="es-VE" sz="2400" dirty="0" smtClean="0"/>
              <a:t> pecuarias bajo una misma administración y fin Productivo.</a:t>
            </a:r>
            <a:endParaRPr lang="es-VE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676133" y="1824097"/>
            <a:ext cx="7782067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VE" sz="3200" dirty="0"/>
              <a:t>G</a:t>
            </a:r>
            <a:r>
              <a:rPr lang="es-VE" sz="3200" dirty="0" smtClean="0"/>
              <a:t>ran extensión de tierra, también llamadas</a:t>
            </a:r>
          </a:p>
          <a:p>
            <a:pPr algn="ctr"/>
            <a:r>
              <a:rPr lang="es-VE" sz="3200" dirty="0" smtClean="0"/>
              <a:t> tradicionales, con poca mano de obra, </a:t>
            </a:r>
          </a:p>
          <a:p>
            <a:pPr algn="ctr"/>
            <a:r>
              <a:rPr lang="es-VE" sz="3200" dirty="0" smtClean="0"/>
              <a:t>hay una escaza inversión, </a:t>
            </a:r>
          </a:p>
          <a:p>
            <a:pPr algn="ctr"/>
            <a:r>
              <a:rPr lang="es-VE" sz="3200" dirty="0" smtClean="0"/>
              <a:t>lo que lleva a una baja productividad  </a:t>
            </a:r>
            <a:endParaRPr lang="es-VE" sz="3200" dirty="0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228600" y="381000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VE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EXPLOTACIONES EXTENSIVAS</a:t>
            </a:r>
            <a:endParaRPr kumimoji="0" lang="es-VE" sz="4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7 Imagen" descr="EXX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00600" y="1143000"/>
            <a:ext cx="3818879" cy="23717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8 Imagen" descr="EXTEN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81200" y="3657600"/>
            <a:ext cx="5646238" cy="297170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0" name="9 Imagen" descr="EX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43000" y="1371600"/>
            <a:ext cx="3566067" cy="190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s-VE" b="1" dirty="0" smtClean="0"/>
              <a:t>EXPLOTACIONES INTENSIVAS</a:t>
            </a:r>
            <a:endParaRPr lang="es-VE" b="1" dirty="0"/>
          </a:p>
        </p:txBody>
      </p:sp>
      <p:sp>
        <p:nvSpPr>
          <p:cNvPr id="4" name="3 CuadroTexto"/>
          <p:cNvSpPr txBox="1"/>
          <p:nvPr/>
        </p:nvSpPr>
        <p:spPr>
          <a:xfrm>
            <a:off x="457200" y="1447800"/>
            <a:ext cx="8077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sz="3600" dirty="0" smtClean="0"/>
              <a:t>Superficie reducida, pero se obtienen </a:t>
            </a:r>
          </a:p>
          <a:p>
            <a:pPr algn="ctr"/>
            <a:r>
              <a:rPr lang="es-VE" sz="3600" dirty="0" smtClean="0"/>
              <a:t>rendimientos elevados, requiere mano </a:t>
            </a:r>
          </a:p>
          <a:p>
            <a:pPr algn="ctr"/>
            <a:r>
              <a:rPr lang="es-VE" sz="3600" dirty="0" smtClean="0"/>
              <a:t>de obra calificada, hay mayor inversión </a:t>
            </a:r>
          </a:p>
          <a:p>
            <a:pPr algn="ctr"/>
            <a:r>
              <a:rPr lang="es-VE" sz="3600" dirty="0" smtClean="0"/>
              <a:t>en instalaciones , alimentación, etc.</a:t>
            </a:r>
            <a:endParaRPr lang="es-VE" sz="3600" dirty="0"/>
          </a:p>
        </p:txBody>
      </p:sp>
      <p:cxnSp>
        <p:nvCxnSpPr>
          <p:cNvPr id="6" name="5 Conector recto"/>
          <p:cNvCxnSpPr/>
          <p:nvPr/>
        </p:nvCxnSpPr>
        <p:spPr>
          <a:xfrm>
            <a:off x="1066800" y="4191000"/>
            <a:ext cx="6858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7 Imagen" descr="P107074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24400" y="838200"/>
            <a:ext cx="3251200" cy="2438400"/>
          </a:xfrm>
          <a:prstGeom prst="rect">
            <a:avLst/>
          </a:prstGeom>
        </p:spPr>
      </p:pic>
      <p:pic>
        <p:nvPicPr>
          <p:cNvPr id="9" name="8 Imagen" descr="P107077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" y="1371600"/>
            <a:ext cx="3962400" cy="2971800"/>
          </a:xfrm>
          <a:prstGeom prst="rect">
            <a:avLst/>
          </a:prstGeom>
        </p:spPr>
      </p:pic>
      <p:pic>
        <p:nvPicPr>
          <p:cNvPr id="11" name="10 Imagen" descr="P108010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3276600"/>
            <a:ext cx="3048000" cy="2286000"/>
          </a:xfrm>
          <a:prstGeom prst="rect">
            <a:avLst/>
          </a:prstGeom>
        </p:spPr>
      </p:pic>
      <p:sp>
        <p:nvSpPr>
          <p:cNvPr id="12" name="1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V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V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MANEJOS PARA OPTIMIZAR LA PRODUCCION  Y SALUD PORCINA</a:t>
            </a:r>
            <a:endParaRPr lang="es-VE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1000" y="2545080"/>
            <a:ext cx="8229600" cy="4389120"/>
          </a:xfrm>
        </p:spPr>
        <p:txBody>
          <a:bodyPr/>
          <a:lstStyle/>
          <a:p>
            <a:r>
              <a:rPr lang="es-VE" dirty="0" smtClean="0"/>
              <a:t>LIBRE DE PATOGENOS ESPECIFICOS</a:t>
            </a:r>
          </a:p>
          <a:p>
            <a:r>
              <a:rPr lang="es-VE" dirty="0" smtClean="0"/>
              <a:t>DESPOBLACION – REPOBLACION</a:t>
            </a:r>
          </a:p>
          <a:p>
            <a:r>
              <a:rPr lang="es-VE" dirty="0" smtClean="0"/>
              <a:t>DESTETE TEMPRANO MEDICADO</a:t>
            </a:r>
          </a:p>
          <a:p>
            <a:r>
              <a:rPr lang="es-VE" dirty="0" smtClean="0"/>
              <a:t>DESTETE TEMPRANO MODIFICADO</a:t>
            </a:r>
          </a:p>
          <a:p>
            <a:r>
              <a:rPr lang="es-VE" dirty="0" smtClean="0"/>
              <a:t>DESTETE TEMPRANO SEGREGADO</a:t>
            </a:r>
          </a:p>
          <a:p>
            <a:r>
              <a:rPr lang="es-VE" dirty="0" smtClean="0"/>
              <a:t>TD-TF</a:t>
            </a:r>
          </a:p>
          <a:p>
            <a:r>
              <a:rPr lang="es-VE" dirty="0" smtClean="0"/>
              <a:t>MANEJO EN MULTISITIOS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V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TIPOS DE EXPLOTACIONES INTENSIVAS</a:t>
            </a:r>
            <a:endParaRPr lang="es-VE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2 Marcador de contenido"/>
          <p:cNvSpPr>
            <a:spLocks noGrp="1"/>
          </p:cNvSpPr>
          <p:nvPr>
            <p:ph idx="1"/>
          </p:nvPr>
        </p:nvSpPr>
        <p:spPr>
          <a:xfrm>
            <a:off x="914400" y="2133600"/>
            <a:ext cx="7543800" cy="4389120"/>
          </a:xfrm>
        </p:spPr>
        <p:txBody>
          <a:bodyPr>
            <a:normAutofit/>
          </a:bodyPr>
          <a:lstStyle/>
          <a:p>
            <a:r>
              <a:rPr lang="es-VE" sz="3600" dirty="0" smtClean="0"/>
              <a:t>CICLO COMPLETO</a:t>
            </a:r>
          </a:p>
          <a:p>
            <a:endParaRPr lang="es-VE" sz="3600" dirty="0" smtClean="0"/>
          </a:p>
          <a:p>
            <a:r>
              <a:rPr lang="es-VE" sz="3600" dirty="0" smtClean="0"/>
              <a:t>PRODUCCION EN MULTIPLES SITIOS</a:t>
            </a:r>
          </a:p>
          <a:p>
            <a:pPr>
              <a:buNone/>
            </a:pPr>
            <a:endParaRPr lang="es-VE" sz="3600" dirty="0" smtClean="0"/>
          </a:p>
          <a:p>
            <a:pPr>
              <a:buNone/>
            </a:pPr>
            <a:endParaRPr lang="es-VE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" y="457200"/>
            <a:ext cx="8229600" cy="1143000"/>
          </a:xfrm>
        </p:spPr>
        <p:txBody>
          <a:bodyPr>
            <a:noAutofit/>
          </a:bodyPr>
          <a:lstStyle/>
          <a:p>
            <a:r>
              <a:rPr lang="es-VE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PRODUCCION EN  GRANJAS DE CICLO COMPLETO O FLUJO CONTINUO</a:t>
            </a:r>
            <a:endParaRPr lang="es-VE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228600" y="1828800"/>
            <a:ext cx="5854808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VE" sz="2400" u="sng" dirty="0" smtClean="0"/>
              <a:t>CARACTERISTICAS GENERALES:</a:t>
            </a:r>
          </a:p>
          <a:p>
            <a:endParaRPr lang="es-VE" sz="2400" dirty="0" smtClean="0"/>
          </a:p>
          <a:p>
            <a:pPr>
              <a:buFont typeface="Arial" pitchFamily="34" charset="0"/>
              <a:buChar char="•"/>
            </a:pPr>
            <a:r>
              <a:rPr lang="es-VE" sz="2400" dirty="0" smtClean="0"/>
              <a:t>Galpones con animales de diferentes edades</a:t>
            </a:r>
          </a:p>
          <a:p>
            <a:pPr>
              <a:buFont typeface="Arial" pitchFamily="34" charset="0"/>
              <a:buChar char="•"/>
            </a:pPr>
            <a:endParaRPr lang="es-VE" sz="2400" dirty="0" smtClean="0"/>
          </a:p>
          <a:p>
            <a:pPr>
              <a:buFont typeface="Arial" pitchFamily="34" charset="0"/>
              <a:buChar char="•"/>
            </a:pPr>
            <a:r>
              <a:rPr lang="es-VE" sz="2400" dirty="0" smtClean="0"/>
              <a:t>Distancia entre galpones muy pequeña</a:t>
            </a:r>
          </a:p>
          <a:p>
            <a:pPr>
              <a:buFont typeface="Arial" pitchFamily="34" charset="0"/>
              <a:buChar char="•"/>
            </a:pPr>
            <a:endParaRPr lang="es-VE" sz="2400" dirty="0" smtClean="0"/>
          </a:p>
          <a:p>
            <a:pPr>
              <a:buFont typeface="Arial" pitchFamily="34" charset="0"/>
              <a:buChar char="•"/>
            </a:pPr>
            <a:r>
              <a:rPr lang="es-VE" sz="2400" dirty="0" smtClean="0"/>
              <a:t>Poca o nula planificación de actividades</a:t>
            </a:r>
          </a:p>
          <a:p>
            <a:pPr>
              <a:buFont typeface="Arial" pitchFamily="34" charset="0"/>
              <a:buChar char="•"/>
            </a:pPr>
            <a:endParaRPr lang="es-VE" sz="2400" dirty="0" smtClean="0"/>
          </a:p>
          <a:p>
            <a:pPr>
              <a:buFont typeface="Arial" pitchFamily="34" charset="0"/>
              <a:buChar char="•"/>
            </a:pPr>
            <a:r>
              <a:rPr lang="es-VE" sz="2400" dirty="0" smtClean="0"/>
              <a:t>Bajo estatus sanitario </a:t>
            </a:r>
          </a:p>
          <a:p>
            <a:pPr>
              <a:buFont typeface="Arial" pitchFamily="34" charset="0"/>
              <a:buChar char="•"/>
            </a:pPr>
            <a:endParaRPr lang="es-VE" sz="2400" dirty="0" smtClean="0"/>
          </a:p>
          <a:p>
            <a:pPr>
              <a:buFont typeface="Arial" pitchFamily="34" charset="0"/>
              <a:buChar char="•"/>
            </a:pPr>
            <a:endParaRPr lang="es-VE" sz="2400" dirty="0" smtClean="0"/>
          </a:p>
          <a:p>
            <a:pPr>
              <a:buFont typeface="Arial" pitchFamily="34" charset="0"/>
              <a:buChar char="•"/>
            </a:pPr>
            <a:endParaRPr lang="es-VE" sz="2400" dirty="0"/>
          </a:p>
        </p:txBody>
      </p:sp>
      <p:sp>
        <p:nvSpPr>
          <p:cNvPr id="6" name="5 Flecha abajo"/>
          <p:cNvSpPr/>
          <p:nvPr/>
        </p:nvSpPr>
        <p:spPr>
          <a:xfrm rot="10800000">
            <a:off x="5562601" y="4507991"/>
            <a:ext cx="484632" cy="74980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7" name="6 CuadroTexto"/>
          <p:cNvSpPr txBox="1"/>
          <p:nvPr/>
        </p:nvSpPr>
        <p:spPr>
          <a:xfrm>
            <a:off x="6019800" y="4546937"/>
            <a:ext cx="280346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VE" sz="2400" dirty="0" smtClean="0"/>
              <a:t>Mortalidad</a:t>
            </a:r>
          </a:p>
          <a:p>
            <a:r>
              <a:rPr lang="es-VE" sz="2400" dirty="0" smtClean="0"/>
              <a:t>Costo medicamentos</a:t>
            </a:r>
          </a:p>
          <a:p>
            <a:endParaRPr lang="es-VE" sz="2400" dirty="0"/>
          </a:p>
        </p:txBody>
      </p:sp>
      <p:sp>
        <p:nvSpPr>
          <p:cNvPr id="8" name="7 Flecha abajo"/>
          <p:cNvSpPr/>
          <p:nvPr/>
        </p:nvSpPr>
        <p:spPr>
          <a:xfrm>
            <a:off x="5562600" y="5791200"/>
            <a:ext cx="484632" cy="7498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9" name="8 CuadroTexto"/>
          <p:cNvSpPr txBox="1"/>
          <p:nvPr/>
        </p:nvSpPr>
        <p:spPr>
          <a:xfrm>
            <a:off x="6085219" y="5943600"/>
            <a:ext cx="19157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VE" sz="2400" dirty="0"/>
              <a:t>P</a:t>
            </a:r>
            <a:r>
              <a:rPr lang="es-VE" sz="2400" dirty="0" smtClean="0"/>
              <a:t>roductividad</a:t>
            </a:r>
            <a:endParaRPr lang="es-VE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3 Marcador de contenido" descr="com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00135" y="2971800"/>
            <a:ext cx="3843865" cy="381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9 Imagen" descr="compl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433414"/>
            <a:ext cx="4572000" cy="34245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5 Imagen" descr="IMG00422-20120126-123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62200" y="609600"/>
            <a:ext cx="5791200" cy="4343400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95400" y="1524000"/>
            <a:ext cx="7296150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4800" y="3810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s-VE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MANEJO EN MULTISITIOS</a:t>
            </a:r>
            <a:endParaRPr lang="es-VE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661208" y="2920425"/>
            <a:ext cx="1853392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s-VE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OBJETIVO</a:t>
            </a:r>
            <a:endParaRPr lang="es-VE" sz="32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5 Flecha derecha"/>
          <p:cNvSpPr/>
          <p:nvPr/>
        </p:nvSpPr>
        <p:spPr>
          <a:xfrm>
            <a:off x="3212592" y="2944368"/>
            <a:ext cx="978408" cy="48463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7" name="6 CuadroTexto"/>
          <p:cNvSpPr txBox="1"/>
          <p:nvPr/>
        </p:nvSpPr>
        <p:spPr>
          <a:xfrm>
            <a:off x="4503710" y="2674203"/>
            <a:ext cx="440633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VE" sz="3200" dirty="0" smtClean="0"/>
              <a:t>ROMPER EL CICLO DE</a:t>
            </a:r>
          </a:p>
          <a:p>
            <a:r>
              <a:rPr lang="es-VE" sz="3200" dirty="0" smtClean="0"/>
              <a:t> LAS ENFERMEDADES</a:t>
            </a:r>
            <a:endParaRPr lang="es-VE" sz="3200" dirty="0"/>
          </a:p>
        </p:txBody>
      </p:sp>
      <p:sp>
        <p:nvSpPr>
          <p:cNvPr id="8" name="7 CuadroTexto"/>
          <p:cNvSpPr txBox="1"/>
          <p:nvPr/>
        </p:nvSpPr>
        <p:spPr>
          <a:xfrm>
            <a:off x="2209800" y="4572000"/>
            <a:ext cx="3566169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VE" sz="3200" b="1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TIPOS:</a:t>
            </a:r>
          </a:p>
          <a:p>
            <a:r>
              <a:rPr lang="es-VE" dirty="0" smtClean="0"/>
              <a:t>MANEJO EN </a:t>
            </a:r>
            <a:r>
              <a:rPr lang="es-VE" sz="3600" dirty="0" smtClean="0"/>
              <a:t> </a:t>
            </a:r>
            <a:r>
              <a:rPr lang="es-VE" sz="7200" dirty="0" smtClean="0"/>
              <a:t>2</a:t>
            </a:r>
            <a:r>
              <a:rPr lang="es-VE" sz="3600" dirty="0" smtClean="0"/>
              <a:t> </a:t>
            </a:r>
            <a:r>
              <a:rPr lang="es-VE" dirty="0" smtClean="0"/>
              <a:t>Y </a:t>
            </a:r>
            <a:r>
              <a:rPr lang="es-VE" sz="6600" dirty="0" smtClean="0"/>
              <a:t>3</a:t>
            </a:r>
            <a:r>
              <a:rPr lang="es-VE" dirty="0" smtClean="0"/>
              <a:t> SITIOS</a:t>
            </a:r>
            <a:endParaRPr lang="es-V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s-V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PUNTOS A TRATAR:</a:t>
            </a:r>
            <a:endParaRPr lang="es-VE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89120"/>
          </a:xfrm>
        </p:spPr>
        <p:txBody>
          <a:bodyPr/>
          <a:lstStyle/>
          <a:p>
            <a:r>
              <a:rPr lang="es-VE" dirty="0" smtClean="0"/>
              <a:t>POBLACION PORCINA EN VENEZUELA Y EL MUNDO</a:t>
            </a:r>
          </a:p>
          <a:p>
            <a:r>
              <a:rPr lang="es-VE" dirty="0" smtClean="0"/>
              <a:t>POBLACION PORCINA EN VENEZUELA Y SU DISTRIBUCION GEOGRAFICA</a:t>
            </a:r>
          </a:p>
          <a:p>
            <a:r>
              <a:rPr lang="es-VE" dirty="0" smtClean="0"/>
              <a:t>FACTORES FAVORABLES Y LIMITANTES DE LA PRODUCCION PORCINA EN VENEZUELA</a:t>
            </a:r>
          </a:p>
          <a:p>
            <a:r>
              <a:rPr lang="es-VE" dirty="0" smtClean="0"/>
              <a:t>TIPOS DE EXPLOTACIONES PORCINAS EN VENEZUELA</a:t>
            </a:r>
          </a:p>
          <a:p>
            <a:r>
              <a:rPr lang="es-VE" dirty="0" smtClean="0"/>
              <a:t>CEBA DE CERDOS</a:t>
            </a:r>
          </a:p>
          <a:p>
            <a:endParaRPr lang="es-VE" dirty="0" smtClean="0"/>
          </a:p>
          <a:p>
            <a:endParaRPr lang="es-VE" dirty="0" smtClean="0"/>
          </a:p>
          <a:p>
            <a:endParaRPr lang="es-V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/>
          </a:bodyPr>
          <a:lstStyle/>
          <a:p>
            <a:r>
              <a:rPr lang="es-VE" sz="4800" b="1" dirty="0" smtClean="0"/>
              <a:t>MANEJO EN 2 SITIOS</a:t>
            </a:r>
            <a:endParaRPr lang="es-VE" sz="4800" b="1" dirty="0"/>
          </a:p>
        </p:txBody>
      </p:sp>
      <p:pic>
        <p:nvPicPr>
          <p:cNvPr id="4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524000"/>
            <a:ext cx="4170844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3581400"/>
            <a:ext cx="5562777" cy="2737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6" dur="1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ctr"/>
            <a:r>
              <a:rPr lang="es-V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MANEJO EN 3 SITIOS</a:t>
            </a:r>
            <a:endParaRPr lang="es-VE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75" y="2743200"/>
            <a:ext cx="7553325" cy="401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4 Marcador de contenido" descr="P107074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1066800"/>
            <a:ext cx="3149600" cy="2362200"/>
          </a:xfrm>
          <a:prstGeom prst="rect">
            <a:avLst/>
          </a:prstGeom>
        </p:spPr>
      </p:pic>
      <p:pic>
        <p:nvPicPr>
          <p:cNvPr id="10" name="7 Marcador de contenido" descr="P108014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33800" y="1143000"/>
            <a:ext cx="2850092" cy="2137569"/>
          </a:xfrm>
          <a:prstGeom prst="rect">
            <a:avLst/>
          </a:prstGeom>
        </p:spPr>
      </p:pic>
      <p:pic>
        <p:nvPicPr>
          <p:cNvPr id="13" name="10 Marcador de contenido" descr="P1070894.JPG"/>
          <p:cNvPicPr>
            <a:picLocks noGrp="1" noChangeAspect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>
          <a:xfrm>
            <a:off x="2209800" y="2895600"/>
            <a:ext cx="3657600" cy="2743200"/>
          </a:xfrm>
        </p:spPr>
      </p:pic>
      <p:pic>
        <p:nvPicPr>
          <p:cNvPr id="14" name="13 Imagen" descr="sitio  (49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892040" y="0"/>
            <a:ext cx="4251960" cy="5002306"/>
          </a:xfrm>
          <a:prstGeom prst="rect">
            <a:avLst/>
          </a:prstGeom>
        </p:spPr>
      </p:pic>
      <p:pic>
        <p:nvPicPr>
          <p:cNvPr id="16" name="15 Imagen" descr="sitio  (40)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2590800"/>
            <a:ext cx="5669280" cy="3751729"/>
          </a:xfrm>
          <a:prstGeom prst="rect">
            <a:avLst/>
          </a:prstGeom>
        </p:spPr>
      </p:pic>
      <p:pic>
        <p:nvPicPr>
          <p:cNvPr id="18" name="17 Imagen" descr="sitio 3 y terraza (81)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200400" y="2514600"/>
            <a:ext cx="5669280" cy="3751729"/>
          </a:xfrm>
          <a:prstGeom prst="rect">
            <a:avLst/>
          </a:prstGeom>
        </p:spPr>
      </p:pic>
      <p:pic>
        <p:nvPicPr>
          <p:cNvPr id="19" name="18 Imagen" descr="sitio 3 nucleo 6 (8)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0" y="0"/>
            <a:ext cx="5669280" cy="37517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V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CEBA DE CERDOS</a:t>
            </a:r>
            <a:endParaRPr lang="es-VE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2286000"/>
            <a:ext cx="8229600" cy="4389120"/>
          </a:xfrm>
        </p:spPr>
        <p:txBody>
          <a:bodyPr/>
          <a:lstStyle/>
          <a:p>
            <a:r>
              <a:rPr lang="es-VE" dirty="0" smtClean="0"/>
              <a:t>CHARCAS</a:t>
            </a:r>
          </a:p>
          <a:p>
            <a:r>
              <a:rPr lang="es-VE" dirty="0" smtClean="0"/>
              <a:t>CEMENTO COMPLETO CON INCLINACION</a:t>
            </a:r>
          </a:p>
          <a:p>
            <a:r>
              <a:rPr lang="es-VE" dirty="0" smtClean="0"/>
              <a:t>SLAT CONCRETO</a:t>
            </a:r>
          </a:p>
          <a:p>
            <a:r>
              <a:rPr lang="es-VE" dirty="0" smtClean="0"/>
              <a:t>CAMA PROFUNDA O DEEP BEDDING</a:t>
            </a:r>
            <a:endParaRPr lang="es-VE" dirty="0"/>
          </a:p>
        </p:txBody>
      </p:sp>
      <p:pic>
        <p:nvPicPr>
          <p:cNvPr id="4" name="3 Imagen" descr="sitio 3 nucleo 6 (5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95159" y="2209800"/>
            <a:ext cx="2072641" cy="1371600"/>
          </a:xfrm>
          <a:prstGeom prst="rect">
            <a:avLst/>
          </a:prstGeom>
        </p:spPr>
      </p:pic>
      <p:pic>
        <p:nvPicPr>
          <p:cNvPr id="5" name="4 Imagen" descr="ce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00" y="3810000"/>
            <a:ext cx="2031083" cy="1692581"/>
          </a:xfrm>
          <a:prstGeom prst="rect">
            <a:avLst/>
          </a:prstGeom>
        </p:spPr>
      </p:pic>
      <p:pic>
        <p:nvPicPr>
          <p:cNvPr id="6" name="5 Imagen" descr="sitio 3 y terraza (2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67200" y="4876800"/>
            <a:ext cx="2362200" cy="1799664"/>
          </a:xfrm>
          <a:prstGeom prst="rect">
            <a:avLst/>
          </a:prstGeom>
        </p:spPr>
      </p:pic>
      <p:pic>
        <p:nvPicPr>
          <p:cNvPr id="7" name="6 Imagen" descr="PICT021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00200" y="5029200"/>
            <a:ext cx="2191173" cy="1752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2400" y="304800"/>
            <a:ext cx="8229600" cy="1143000"/>
          </a:xfrm>
        </p:spPr>
        <p:txBody>
          <a:bodyPr/>
          <a:lstStyle/>
          <a:p>
            <a:r>
              <a:rPr lang="es-VE" b="1" dirty="0" smtClean="0"/>
              <a:t>CHARCAS</a:t>
            </a:r>
            <a:endParaRPr lang="es-VE" b="1" dirty="0"/>
          </a:p>
        </p:txBody>
      </p:sp>
      <p:sp>
        <p:nvSpPr>
          <p:cNvPr id="4" name="3 CuadroTexto"/>
          <p:cNvSpPr txBox="1"/>
          <p:nvPr/>
        </p:nvSpPr>
        <p:spPr>
          <a:xfrm>
            <a:off x="381000" y="228600"/>
            <a:ext cx="29367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VE" sz="2400" dirty="0" smtClean="0"/>
              <a:t>CEBA DE CERDOS…</a:t>
            </a:r>
            <a:endParaRPr lang="es-VE" sz="2400" dirty="0"/>
          </a:p>
        </p:txBody>
      </p:sp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3505200" y="0"/>
          <a:ext cx="5638800" cy="24162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43400"/>
                <a:gridCol w="1295400"/>
              </a:tblGrid>
              <a:tr h="418353">
                <a:tc>
                  <a:txBody>
                    <a:bodyPr/>
                    <a:lstStyle/>
                    <a:p>
                      <a:pPr algn="ctr"/>
                      <a:r>
                        <a:rPr lang="es-VE" sz="2000" dirty="0" smtClean="0"/>
                        <a:t>VENTAJAS </a:t>
                      </a:r>
                      <a:endParaRPr lang="es-V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VE" sz="2000" dirty="0" smtClean="0"/>
                        <a:t>LIMITANTES</a:t>
                      </a:r>
                      <a:endParaRPr lang="es-VE" sz="2000" dirty="0"/>
                    </a:p>
                  </a:txBody>
                  <a:tcPr/>
                </a:tc>
              </a:tr>
              <a:tr h="1715247">
                <a:tc>
                  <a:txBody>
                    <a:bodyPr/>
                    <a:lstStyle/>
                    <a:p>
                      <a:r>
                        <a:rPr lang="es-VE" dirty="0" smtClean="0"/>
                        <a:t>DISIPAN CALOR</a:t>
                      </a:r>
                      <a:r>
                        <a:rPr lang="es-VE" baseline="0" dirty="0" smtClean="0"/>
                        <a:t> </a:t>
                      </a:r>
                    </a:p>
                    <a:p>
                      <a:r>
                        <a:rPr lang="es-VE" dirty="0" smtClean="0"/>
                        <a:t>ALTA EFICIENCIA PRODUCTIVA</a:t>
                      </a:r>
                    </a:p>
                    <a:p>
                      <a:r>
                        <a:rPr lang="es-VE" dirty="0" smtClean="0"/>
                        <a:t>BAJA MORTALIDAD</a:t>
                      </a:r>
                    </a:p>
                    <a:p>
                      <a:r>
                        <a:rPr lang="es-VE" dirty="0" smtClean="0"/>
                        <a:t>BAJO CANIVALISMO</a:t>
                      </a:r>
                    </a:p>
                    <a:p>
                      <a:r>
                        <a:rPr lang="es-VE" dirty="0" smtClean="0"/>
                        <a:t>BUENA CONVERSION DEL ALIMENTO</a:t>
                      </a:r>
                      <a:endParaRPr lang="es-V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VE" dirty="0" smtClean="0"/>
                        <a:t>OLOR</a:t>
                      </a:r>
                      <a:endParaRPr lang="es-VE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5 CuadroTexto"/>
          <p:cNvSpPr txBox="1"/>
          <p:nvPr/>
        </p:nvSpPr>
        <p:spPr>
          <a:xfrm>
            <a:off x="5334000" y="4419600"/>
            <a:ext cx="29742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VE" sz="3200" dirty="0" smtClean="0"/>
              <a:t>1 m2 por animal</a:t>
            </a:r>
            <a:endParaRPr lang="es-VE" sz="3200" dirty="0"/>
          </a:p>
        </p:txBody>
      </p:sp>
      <p:pic>
        <p:nvPicPr>
          <p:cNvPr id="11" name="10 Imagen" descr="sitio 3 nucleo 6 (5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38132" y="3429000"/>
            <a:ext cx="4605868" cy="3048000"/>
          </a:xfrm>
          <a:prstGeom prst="rect">
            <a:avLst/>
          </a:prstGeom>
        </p:spPr>
      </p:pic>
      <p:pic>
        <p:nvPicPr>
          <p:cNvPr id="10" name="9 Imagen" descr="sitio 3 nucleo 6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362200"/>
            <a:ext cx="4876800" cy="32272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4800" y="152400"/>
            <a:ext cx="8229600" cy="1143000"/>
          </a:xfrm>
        </p:spPr>
        <p:txBody>
          <a:bodyPr>
            <a:noAutofit/>
          </a:bodyPr>
          <a:lstStyle/>
          <a:p>
            <a:r>
              <a:rPr lang="es-VE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PISO DE CEMENTO CON INCLINACION</a:t>
            </a:r>
            <a:endParaRPr lang="es-VE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381000" y="228600"/>
            <a:ext cx="29367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VE" sz="2400" dirty="0" smtClean="0"/>
              <a:t>CEBA DE CERDOS…</a:t>
            </a:r>
            <a:endParaRPr lang="es-VE" sz="2400" dirty="0"/>
          </a:p>
        </p:txBody>
      </p:sp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457200" y="1524000"/>
          <a:ext cx="7391400" cy="25908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695700"/>
                <a:gridCol w="3695700"/>
              </a:tblGrid>
              <a:tr h="508000">
                <a:tc>
                  <a:txBody>
                    <a:bodyPr/>
                    <a:lstStyle/>
                    <a:p>
                      <a:pPr algn="ctr"/>
                      <a:r>
                        <a:rPr lang="es-VE" sz="2000" dirty="0" smtClean="0"/>
                        <a:t>VENTAJAS </a:t>
                      </a:r>
                      <a:endParaRPr lang="es-V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VE" sz="2000" dirty="0" smtClean="0"/>
                        <a:t>LIMITANTES</a:t>
                      </a:r>
                      <a:endParaRPr lang="es-VE" sz="2000" dirty="0"/>
                    </a:p>
                  </a:txBody>
                  <a:tcPr/>
                </a:tc>
              </a:tr>
              <a:tr h="2082800">
                <a:tc>
                  <a:txBody>
                    <a:bodyPr/>
                    <a:lstStyle/>
                    <a:p>
                      <a:r>
                        <a:rPr lang="es-VE" dirty="0" smtClean="0"/>
                        <a:t>MAS</a:t>
                      </a:r>
                      <a:r>
                        <a:rPr lang="es-VE" baseline="0" dirty="0" smtClean="0"/>
                        <a:t> COMUN UTILIZADO</a:t>
                      </a:r>
                    </a:p>
                    <a:p>
                      <a:endParaRPr lang="es-VE" baseline="0" dirty="0" smtClean="0"/>
                    </a:p>
                    <a:p>
                      <a:endParaRPr lang="es-VE" baseline="0" dirty="0" smtClean="0"/>
                    </a:p>
                    <a:p>
                      <a:endParaRPr lang="es-V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VE" dirty="0" smtClean="0"/>
                        <a:t>DEBE LAVARSE POR LO MENOS 3</a:t>
                      </a:r>
                      <a:r>
                        <a:rPr lang="es-VE" baseline="0" dirty="0" smtClean="0"/>
                        <a:t> VECES POR SEMANA</a:t>
                      </a:r>
                    </a:p>
                    <a:p>
                      <a:endParaRPr lang="es-VE" baseline="0" dirty="0" smtClean="0"/>
                    </a:p>
                    <a:p>
                      <a:r>
                        <a:rPr lang="es-VE" baseline="0" dirty="0" smtClean="0"/>
                        <a:t>OLOR FUERTE</a:t>
                      </a:r>
                    </a:p>
                    <a:p>
                      <a:endParaRPr lang="es-VE" dirty="0" smtClean="0"/>
                    </a:p>
                    <a:p>
                      <a:r>
                        <a:rPr lang="es-VE" dirty="0" smtClean="0"/>
                        <a:t>MAYOR DISIPADOR DE ENFERMEDADES</a:t>
                      </a:r>
                      <a:endParaRPr lang="es-VE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5 CuadroTexto"/>
          <p:cNvSpPr txBox="1"/>
          <p:nvPr/>
        </p:nvSpPr>
        <p:spPr>
          <a:xfrm flipH="1">
            <a:off x="1295400" y="4724400"/>
            <a:ext cx="78790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VE" sz="2400" dirty="0" smtClean="0"/>
              <a:t>1 a 1,5 m2 por animal</a:t>
            </a:r>
          </a:p>
          <a:p>
            <a:pPr algn="r"/>
            <a:r>
              <a:rPr lang="es-VE" sz="2400" dirty="0" smtClean="0"/>
              <a:t>Inclinación de 15 ° aproximadamente</a:t>
            </a:r>
            <a:endParaRPr lang="es-VE" sz="2400" dirty="0"/>
          </a:p>
        </p:txBody>
      </p:sp>
      <p:pic>
        <p:nvPicPr>
          <p:cNvPr id="7" name="6 Imagen" descr="ce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819400"/>
            <a:ext cx="4495800" cy="353873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s-V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SLAT DE CONCRETO</a:t>
            </a:r>
            <a:endParaRPr lang="es-VE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914400" y="2057400"/>
          <a:ext cx="7391400" cy="21336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955598"/>
                <a:gridCol w="2435802"/>
              </a:tblGrid>
              <a:tr h="224672">
                <a:tc>
                  <a:txBody>
                    <a:bodyPr/>
                    <a:lstStyle/>
                    <a:p>
                      <a:pPr algn="ctr"/>
                      <a:r>
                        <a:rPr lang="es-VE" sz="2000" dirty="0" smtClean="0"/>
                        <a:t>VENTAJAS </a:t>
                      </a:r>
                      <a:endParaRPr lang="es-V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VE" sz="2000" dirty="0" smtClean="0"/>
                        <a:t>LIMITANTES</a:t>
                      </a:r>
                      <a:endParaRPr lang="es-VE" sz="2000" dirty="0"/>
                    </a:p>
                  </a:txBody>
                  <a:tcPr/>
                </a:tc>
              </a:tr>
              <a:tr h="1451728">
                <a:tc>
                  <a:txBody>
                    <a:bodyPr/>
                    <a:lstStyle/>
                    <a:p>
                      <a:r>
                        <a:rPr lang="es-VE" dirty="0" smtClean="0"/>
                        <a:t>HIGIENICO</a:t>
                      </a:r>
                    </a:p>
                    <a:p>
                      <a:endParaRPr lang="es-VE" dirty="0" smtClean="0"/>
                    </a:p>
                    <a:p>
                      <a:r>
                        <a:rPr lang="es-VE" baseline="0" dirty="0" smtClean="0"/>
                        <a:t>SE PUEDEN INGRESAR MAS ANIMALES POR CORRAL</a:t>
                      </a:r>
                      <a:endParaRPr lang="es-VE" dirty="0" smtClean="0"/>
                    </a:p>
                    <a:p>
                      <a:endParaRPr lang="es-VE" dirty="0" smtClean="0"/>
                    </a:p>
                    <a:p>
                      <a:endParaRPr lang="es-V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VE" dirty="0" smtClean="0"/>
                        <a:t>OLOR-FOSA</a:t>
                      </a:r>
                    </a:p>
                    <a:p>
                      <a:endParaRPr lang="es-VE" dirty="0" smtClean="0"/>
                    </a:p>
                    <a:p>
                      <a:r>
                        <a:rPr lang="es-VE" dirty="0" smtClean="0"/>
                        <a:t>REQUIERE USO DE VENTILADORES</a:t>
                      </a:r>
                      <a:endParaRPr lang="es-VE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381000" y="228600"/>
            <a:ext cx="1971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VE" dirty="0" smtClean="0"/>
              <a:t>CEBA DE CERDOS…</a:t>
            </a:r>
            <a:endParaRPr lang="es-VE" dirty="0"/>
          </a:p>
        </p:txBody>
      </p:sp>
      <p:sp>
        <p:nvSpPr>
          <p:cNvPr id="6" name="5 CuadroTexto"/>
          <p:cNvSpPr txBox="1"/>
          <p:nvPr/>
        </p:nvSpPr>
        <p:spPr>
          <a:xfrm>
            <a:off x="4648200" y="5029200"/>
            <a:ext cx="36129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VE" sz="2800" dirty="0" smtClean="0"/>
              <a:t>0.76 a 1 m2 por animal</a:t>
            </a:r>
            <a:endParaRPr lang="es-VE" sz="2800" dirty="0"/>
          </a:p>
        </p:txBody>
      </p:sp>
      <p:pic>
        <p:nvPicPr>
          <p:cNvPr id="8" name="7 Imagen" descr="sitio 3 y terraza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24200" y="1295400"/>
            <a:ext cx="5713305" cy="3780864"/>
          </a:xfrm>
          <a:prstGeom prst="rect">
            <a:avLst/>
          </a:prstGeom>
        </p:spPr>
      </p:pic>
      <p:pic>
        <p:nvPicPr>
          <p:cNvPr id="9" name="8 Imagen" descr="SLAT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867381"/>
            <a:ext cx="3992631" cy="29906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38200" y="304800"/>
            <a:ext cx="6705600" cy="1143000"/>
          </a:xfrm>
        </p:spPr>
        <p:txBody>
          <a:bodyPr/>
          <a:lstStyle/>
          <a:p>
            <a:r>
              <a:rPr lang="es-V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DEEP BEDDING</a:t>
            </a:r>
            <a:endParaRPr lang="es-VE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381000" y="228600"/>
            <a:ext cx="24828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VE" sz="2000" dirty="0" smtClean="0"/>
              <a:t>CEBA DE CERDOS…</a:t>
            </a:r>
            <a:endParaRPr lang="es-VE" sz="2000" dirty="0"/>
          </a:p>
        </p:txBody>
      </p:sp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685800" y="1752600"/>
          <a:ext cx="7696200" cy="27940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197927"/>
                <a:gridCol w="3498273"/>
              </a:tblGrid>
              <a:tr h="508000">
                <a:tc>
                  <a:txBody>
                    <a:bodyPr/>
                    <a:lstStyle/>
                    <a:p>
                      <a:pPr algn="ctr"/>
                      <a:r>
                        <a:rPr lang="es-VE" sz="2000" dirty="0" smtClean="0"/>
                        <a:t>VENTAJAS </a:t>
                      </a:r>
                      <a:endParaRPr lang="es-V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VE" sz="2000" dirty="0" smtClean="0"/>
                        <a:t>LIMITANTES</a:t>
                      </a:r>
                      <a:endParaRPr lang="es-VE" sz="2000" dirty="0"/>
                    </a:p>
                  </a:txBody>
                  <a:tcPr/>
                </a:tc>
              </a:tr>
              <a:tr h="2082800">
                <a:tc>
                  <a:txBody>
                    <a:bodyPr/>
                    <a:lstStyle/>
                    <a:p>
                      <a:r>
                        <a:rPr lang="es-VE" dirty="0" smtClean="0"/>
                        <a:t>NO HAY MAL OLOR</a:t>
                      </a:r>
                    </a:p>
                    <a:p>
                      <a:endParaRPr lang="es-VE" dirty="0" smtClean="0"/>
                    </a:p>
                    <a:p>
                      <a:r>
                        <a:rPr lang="es-VE" dirty="0" smtClean="0"/>
                        <a:t>MAYOR ESPACIO POR ANIMAL</a:t>
                      </a:r>
                    </a:p>
                    <a:p>
                      <a:endParaRPr lang="es-VE" dirty="0" smtClean="0"/>
                    </a:p>
                    <a:p>
                      <a:r>
                        <a:rPr lang="es-VE" dirty="0" smtClean="0"/>
                        <a:t>NO SE PRESENTA CANIVALISMO</a:t>
                      </a:r>
                    </a:p>
                    <a:p>
                      <a:endParaRPr lang="es-VE" dirty="0" smtClean="0"/>
                    </a:p>
                    <a:p>
                      <a:r>
                        <a:rPr lang="es-VE" dirty="0" smtClean="0"/>
                        <a:t>NO REQUIERE LAGUNA DE OXIDACION</a:t>
                      </a:r>
                      <a:endParaRPr lang="es-V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VE" dirty="0" smtClean="0"/>
                        <a:t>DISPONIBILIDAD</a:t>
                      </a:r>
                      <a:r>
                        <a:rPr lang="es-VE" baseline="0" dirty="0" smtClean="0"/>
                        <a:t> DE LA CONCHA DE ARROZ</a:t>
                      </a:r>
                    </a:p>
                    <a:p>
                      <a:endParaRPr lang="es-VE" baseline="0" dirty="0" smtClean="0"/>
                    </a:p>
                    <a:p>
                      <a:r>
                        <a:rPr lang="es-VE" baseline="0" dirty="0" smtClean="0"/>
                        <a:t>NECESIDAD  METODOS DE DISIPACION DE CALOR  COMO VENTILADORES, GOTEO, ETC.</a:t>
                      </a:r>
                    </a:p>
                    <a:p>
                      <a:endParaRPr lang="es-VE" baseline="0" dirty="0" smtClean="0"/>
                    </a:p>
                    <a:p>
                      <a:endParaRPr lang="es-VE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6 CuadroTexto"/>
          <p:cNvSpPr txBox="1"/>
          <p:nvPr/>
        </p:nvSpPr>
        <p:spPr>
          <a:xfrm>
            <a:off x="5726082" y="5334000"/>
            <a:ext cx="22749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VE" sz="2400" dirty="0" smtClean="0"/>
              <a:t>1 m2 por animal</a:t>
            </a:r>
            <a:endParaRPr lang="es-VE" sz="2400" dirty="0"/>
          </a:p>
        </p:txBody>
      </p:sp>
      <p:pic>
        <p:nvPicPr>
          <p:cNvPr id="8" name="7 Imagen" descr="PICT02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67000"/>
            <a:ext cx="4800600" cy="3733800"/>
          </a:xfrm>
          <a:prstGeom prst="rect">
            <a:avLst/>
          </a:prstGeom>
        </p:spPr>
      </p:pic>
      <p:pic>
        <p:nvPicPr>
          <p:cNvPr id="9" name="8 Imagen" descr="sitio 3 y terraza (64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00600" y="2590800"/>
            <a:ext cx="4343400" cy="2773456"/>
          </a:xfrm>
          <a:prstGeom prst="rect">
            <a:avLst/>
          </a:prstGeom>
        </p:spPr>
      </p:pic>
      <p:pic>
        <p:nvPicPr>
          <p:cNvPr id="10" name="9 Imagen" descr="sitio 3 y terraza (63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00600" y="304800"/>
            <a:ext cx="4343400" cy="2514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181600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es-VE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GRACIAS!</a:t>
            </a:r>
            <a:endParaRPr lang="es-VE" sz="6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4 Imagen" descr="imagesCA9RY66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38400" y="1752600"/>
            <a:ext cx="4495800" cy="3367511"/>
          </a:xfrm>
          <a:prstGeom prst="rect">
            <a:avLst/>
          </a:prstGeom>
          <a:effectLst>
            <a:reflection blurRad="6350" stA="50000" endA="300" endPos="38500" dist="50800" dir="5400000" sy="-100000" algn="bl" rotWithShape="0"/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V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PORCINA EN VENEZUELA Y EL MUNDO</a:t>
            </a:r>
            <a:endParaRPr lang="es-VE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0" name="9 Grupo"/>
          <p:cNvGrpSpPr/>
          <p:nvPr/>
        </p:nvGrpSpPr>
        <p:grpSpPr>
          <a:xfrm>
            <a:off x="457200" y="4724400"/>
            <a:ext cx="7342813" cy="1477328"/>
            <a:chOff x="725264" y="2057400"/>
            <a:chExt cx="7342813" cy="1477328"/>
          </a:xfrm>
        </p:grpSpPr>
        <p:grpSp>
          <p:nvGrpSpPr>
            <p:cNvPr id="7" name="6 Grupo"/>
            <p:cNvGrpSpPr/>
            <p:nvPr/>
          </p:nvGrpSpPr>
          <p:grpSpPr>
            <a:xfrm>
              <a:off x="725264" y="2057400"/>
              <a:ext cx="4989736" cy="1477328"/>
              <a:chOff x="533400" y="2209800"/>
              <a:chExt cx="4989736" cy="1477328"/>
            </a:xfrm>
          </p:grpSpPr>
          <p:sp>
            <p:nvSpPr>
              <p:cNvPr id="4" name="3 CuadroTexto"/>
              <p:cNvSpPr txBox="1"/>
              <p:nvPr/>
            </p:nvSpPr>
            <p:spPr>
              <a:xfrm>
                <a:off x="3733800" y="2209800"/>
                <a:ext cx="1789336" cy="14773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VE" dirty="0" smtClean="0"/>
                  <a:t>CHINA</a:t>
                </a:r>
              </a:p>
              <a:p>
                <a:r>
                  <a:rPr lang="es-VE" dirty="0" smtClean="0"/>
                  <a:t>UNION EUROPEA</a:t>
                </a:r>
              </a:p>
              <a:p>
                <a:r>
                  <a:rPr lang="es-VE" dirty="0" smtClean="0"/>
                  <a:t>EEUU</a:t>
                </a:r>
              </a:p>
              <a:p>
                <a:r>
                  <a:rPr lang="es-VE" dirty="0" smtClean="0"/>
                  <a:t>BRASIL</a:t>
                </a:r>
              </a:p>
              <a:p>
                <a:r>
                  <a:rPr lang="es-VE" dirty="0" smtClean="0"/>
                  <a:t>CANADA</a:t>
                </a:r>
                <a:endParaRPr lang="es-VE" dirty="0"/>
              </a:p>
            </p:txBody>
          </p:sp>
          <p:sp>
            <p:nvSpPr>
              <p:cNvPr id="5" name="4 Abrir llave"/>
              <p:cNvSpPr/>
              <p:nvPr/>
            </p:nvSpPr>
            <p:spPr>
              <a:xfrm>
                <a:off x="3352800" y="2286000"/>
                <a:ext cx="457200" cy="1295400"/>
              </a:xfrm>
              <a:prstGeom prst="leftBrace">
                <a:avLst>
                  <a:gd name="adj1" fmla="val 8333"/>
                  <a:gd name="adj2" fmla="val 47828"/>
                </a:avLst>
              </a:prstGeom>
              <a:ln/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  <p:txBody>
              <a:bodyPr rtlCol="0" anchor="ctr">
                <a:scene3d>
                  <a:camera prst="orthographicFront">
                    <a:rot lat="0" lon="0" rev="0"/>
                  </a:camera>
                  <a:lightRig rig="contrasting" dir="t">
                    <a:rot lat="0" lon="0" rev="4500000"/>
                  </a:lightRig>
                </a:scene3d>
                <a:sp3d contourW="6350" prstMaterial="metal">
                  <a:bevelT w="127000" h="31750" prst="relaxedInset"/>
                  <a:contourClr>
                    <a:schemeClr val="accent1">
                      <a:shade val="75000"/>
                    </a:schemeClr>
                  </a:contourClr>
                </a:sp3d>
              </a:bodyPr>
              <a:lstStyle/>
              <a:p>
                <a:pPr algn="ctr"/>
                <a:endParaRPr lang="es-VE" b="1" cap="all">
                  <a:ln w="0"/>
                  <a:gradFill flip="none">
                    <a:gsLst>
                      <a:gs pos="0">
                        <a:schemeClr val="accent1">
                          <a:tint val="75000"/>
                          <a:shade val="75000"/>
                          <a:satMod val="170000"/>
                        </a:schemeClr>
                      </a:gs>
                      <a:gs pos="49000">
                        <a:schemeClr val="accent1">
                          <a:tint val="88000"/>
                          <a:shade val="65000"/>
                          <a:satMod val="172000"/>
                        </a:schemeClr>
                      </a:gs>
                      <a:gs pos="50000">
                        <a:schemeClr val="accent1">
                          <a:shade val="65000"/>
                          <a:satMod val="130000"/>
                        </a:schemeClr>
                      </a:gs>
                      <a:gs pos="92000">
                        <a:schemeClr val="accent1">
                          <a:shade val="50000"/>
                          <a:satMod val="120000"/>
                        </a:schemeClr>
                      </a:gs>
                      <a:gs pos="100000">
                        <a:schemeClr val="accent1">
                          <a:shade val="48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reflection blurRad="12700" stA="50000" endPos="50000" dist="5000" dir="5400000" sy="-100000" rotWithShape="0"/>
                  </a:effectLst>
                </a:endParaRPr>
              </a:p>
            </p:txBody>
          </p:sp>
          <p:sp>
            <p:nvSpPr>
              <p:cNvPr id="6" name="5 CuadroTexto"/>
              <p:cNvSpPr txBox="1"/>
              <p:nvPr/>
            </p:nvSpPr>
            <p:spPr>
              <a:xfrm>
                <a:off x="533400" y="2286000"/>
                <a:ext cx="2870080" cy="11387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s-VE" sz="3200" b="1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5</a:t>
                </a:r>
                <a:r>
                  <a:rPr lang="es-VE" dirty="0" smtClean="0"/>
                  <a:t> MAYORES PRODUCTORES </a:t>
                </a:r>
              </a:p>
              <a:p>
                <a:pPr algn="ctr"/>
                <a:r>
                  <a:rPr lang="es-VE" dirty="0" smtClean="0"/>
                  <a:t>DE CARNE PORCINA</a:t>
                </a:r>
              </a:p>
              <a:p>
                <a:pPr algn="ctr"/>
                <a:r>
                  <a:rPr lang="es-VE" dirty="0" smtClean="0"/>
                  <a:t>EN EL MUNDO</a:t>
                </a:r>
                <a:endParaRPr lang="es-VE" dirty="0"/>
              </a:p>
            </p:txBody>
          </p:sp>
        </p:grpSp>
        <p:sp>
          <p:nvSpPr>
            <p:cNvPr id="8" name="7 Flecha derecha"/>
            <p:cNvSpPr/>
            <p:nvPr/>
          </p:nvSpPr>
          <p:spPr>
            <a:xfrm>
              <a:off x="5791200" y="2667000"/>
              <a:ext cx="457200" cy="228600"/>
            </a:xfrm>
            <a:prstGeom prst="rightArrow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/>
            </a:p>
          </p:txBody>
        </p:sp>
        <p:sp>
          <p:nvSpPr>
            <p:cNvPr id="9" name="8 CuadroTexto"/>
            <p:cNvSpPr txBox="1"/>
            <p:nvPr/>
          </p:nvSpPr>
          <p:spPr>
            <a:xfrm>
              <a:off x="6477000" y="2286000"/>
              <a:ext cx="1591077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VE" sz="5400" b="1" cap="all" dirty="0" smtClean="0">
                  <a:ln w="9000" cmpd="sng">
                    <a:solidFill>
                      <a:srgbClr val="FF6600"/>
                    </a:solidFill>
                    <a:prstDash val="solid"/>
                  </a:ln>
                  <a:solidFill>
                    <a:srgbClr val="FF6600"/>
                  </a:solidFill>
                  <a:effectLst>
                    <a:reflection blurRad="6350" stA="60000" endA="900" endPos="60000" dist="29997" dir="5400000" sy="-100000" algn="bl" rotWithShape="0"/>
                  </a:effectLst>
                </a:rPr>
                <a:t>83</a:t>
              </a:r>
              <a:r>
                <a:rPr lang="es-VE" sz="54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CC0099"/>
                  </a:solidFill>
                  <a:effectLst>
                    <a:reflection blurRad="6350" stA="60000" endA="900" endPos="60000" dist="29997" dir="5400000" sy="-100000" algn="bl" rotWithShape="0"/>
                  </a:effectLst>
                </a:rPr>
                <a:t> </a:t>
              </a:r>
              <a:r>
                <a:rPr lang="es-VE" sz="5400" b="1" cap="all" dirty="0" smtClean="0">
                  <a:ln w="9000" cmpd="sng">
                    <a:solidFill>
                      <a:srgbClr val="CC0099"/>
                    </a:solidFill>
                    <a:prstDash val="solid"/>
                  </a:ln>
                  <a:solidFill>
                    <a:srgbClr val="CC0099"/>
                  </a:solidFill>
                  <a:effectLst>
                    <a:reflection blurRad="6350" stA="60000" endA="900" endPos="60000" dist="29997" dir="5400000" sy="-100000" algn="bl" rotWithShape="0"/>
                  </a:effectLst>
                </a:rPr>
                <a:t>%</a:t>
              </a:r>
              <a:endParaRPr lang="es-VE" sz="5400" b="1" cap="all" dirty="0">
                <a:ln w="9000" cmpd="sng">
                  <a:solidFill>
                    <a:srgbClr val="CC0099"/>
                  </a:solidFill>
                  <a:prstDash val="solid"/>
                </a:ln>
                <a:solidFill>
                  <a:srgbClr val="CC0099"/>
                </a:solidFill>
                <a:effectLst>
                  <a:reflection blurRad="6350" stA="60000" endA="900" endPos="60000" dist="29997" dir="5400000" sy="-100000" algn="bl" rotWithShape="0"/>
                </a:effectLst>
              </a:endParaRPr>
            </a:p>
          </p:txBody>
        </p:sp>
      </p:grpSp>
      <p:sp>
        <p:nvSpPr>
          <p:cNvPr id="12" name="11 Rectángulo"/>
          <p:cNvSpPr/>
          <p:nvPr/>
        </p:nvSpPr>
        <p:spPr>
          <a:xfrm>
            <a:off x="3810000" y="2713672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VE" dirty="0" smtClean="0"/>
              <a:t>La porcicultura representa la principal actividad pecuaria y fuente de proteína animal a un nivel mundial, equivale al 42% de la producción total de carne del mundo.</a:t>
            </a:r>
            <a:br>
              <a:rPr lang="es-VE" dirty="0" smtClean="0"/>
            </a:br>
            <a:endParaRPr lang="es-VE" dirty="0"/>
          </a:p>
        </p:txBody>
      </p:sp>
      <p:sp>
        <p:nvSpPr>
          <p:cNvPr id="13" name="12 Rectángulo"/>
          <p:cNvSpPr/>
          <p:nvPr/>
        </p:nvSpPr>
        <p:spPr>
          <a:xfrm>
            <a:off x="3810000" y="186826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VE" dirty="0" smtClean="0"/>
              <a:t>El cerdo ocupa el primer lugar en el mundo como productor de carne</a:t>
            </a:r>
            <a:endParaRPr lang="es-VE" dirty="0"/>
          </a:p>
        </p:txBody>
      </p:sp>
      <p:pic>
        <p:nvPicPr>
          <p:cNvPr id="18436" name="Picture 4" descr="https://encrypted-tbn1.gstatic.com/images?q=tbn:ANd9GcQX2os6-R5NuJdjE94R_yoCEvKKZ9W4p2yDYC9W5C6PZE3sPLV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57350" y="2295525"/>
            <a:ext cx="2152650" cy="2124075"/>
          </a:xfrm>
          <a:prstGeom prst="rect">
            <a:avLst/>
          </a:prstGeom>
          <a:noFill/>
        </p:spPr>
      </p:pic>
      <p:pic>
        <p:nvPicPr>
          <p:cNvPr id="15" name="Picture 2" descr="https://encrypted-tbn3.gstatic.com/images?q=tbn:ANd9GcRMF9nIAHrxI1HgmIhnSDVNmmjp_4vEbwZPKU1q50CZxoqoKHsl4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2004873"/>
            <a:ext cx="1524000" cy="18051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15 Imagen" descr="MU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48637" y="1828800"/>
            <a:ext cx="919163" cy="9150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V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PORCINA EN VENEZUELA Y EL MUNDO</a:t>
            </a:r>
            <a:endParaRPr lang="es-VE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770" name="AutoShape 2" descr="data:image/jpeg;base64,/9j/4AAQSkZJRgABAQAAAQABAAD/2wCEAAkGBhQSEBUTExQVFRUUFBUUFhcVGBcUFxgaFRUVFBgXFxgYHCYeFxkjGRcYHy8gJCcpLC0sFR4xNTAqNSYrLCkBCQoKDgwOGg8PGiwkHCQsLCoqKSksKSwsKSkpKSwpKSkpLCkpLCwpKSksKSwsLCkpLCwpKSkpLCksKSksLCwpLP/AABEIAOEA4QMBIgACEQEDEQH/xAAcAAABBQEBAQAAAAAAAAAAAAAFAQIDBAYABwj/xABCEAABAwIEAwUGAwcDAgcBAAABAAIRAyEEEjFBBVFhBiJxgZETMqGxwfAUQtEHI1JikuHxFXKCF6IkM0NTVGPSFv/EABoBAAIDAQEAAAAAAAAAAAAAAAABAgMEBQb/xAAqEQACAgEDBAEDBQEBAAAAAAAAAQIRAwQSIRMxQVEiFGFxBTJCgfCxFf/aAAwDAQACEQMRAD8A9gZVUraiGHh72e68no6/x1SjGOb77Y6gz80xWEjUURxF1U/1Fp3hKHA3BunQWXm1gnZkJqYkjlZVjxct95sDpceOiNoWGqhTG1FXpYoOEi65zuSKCy8x6maUPo1irTaii0SRMWpMqQPSmokMbkTSxSpCEAQ5UqfCaQgQoTHLi5Mc9MRHVqBVKtQc07Fi1kLe47qaRFsbXF1FSJU4cDz81G5seBUyAhadlXLTKtMPNNyApgR0yPPqnvCT2PJNLCDzSAdnhdnKcGApxpBADc55D0XJPYHmlQBr21QUj6YPJNbSXOYVQWlavgWHYKhW4XF6Zy9Bp/ZE8hTTThSsQHOFcbOBHXVV6nDqjTLSI5Sb9Eac+NUoI5KVkaKFFh5R4JKrXDQyiTKVpBSOpTrCLHRXoOVtnRQfhh4KYNIUWxpDrhObUTRWA1SurNAmR9+CjaJqLJ2J0Kp+JG0+kfNIcbAkiB1I/wAKG5eyfTl6LmVIQqlPitMicwG1yP8ACse1Uk7Iyi13QjmrG9p+2n4eoWMyy2zi6TeM2UbTF1L2+7bNwdIsY8txBDXs7oc3LnyukmwtJvyC8a4txI1C5+Z7gXkh79XAmJiSA7LAgSIEbBV5G2qiyjI2lwep8J/aJTeWsqkXJHtBp7ocHEARGoty0CKnjFB78jK1NzjMAOBmNfvovDMFissOaCHCSAQS2RNjzm4jfTSUX7PcTeKzSXtjOTIaSJyEQGtFt9eVtUQyNcMqUmu56+WhR1a0axHjp4oMO0lN1NzmuGYD3XWIPKCRPKQgfGuPirREFzXAzLXEM3BDhOtxr1V8ssYjc0jUY3i1Om0EyZdlsPOb6tibiRYqzRqB7Q4TBuJELJjF1Pw1Go1tD2bKYpBzm5i0tJs8GYBMGQNwLSuw/EKorvP7z2tgygxw9h3WhpmSDEicrbwoRyNvkSlybVjuambTBVCnWMX++cKzh8QtBMm/DXSPpSpGvCc4XlAyrC5WZ6BKgdB5tVPzKLKkmFRRaThcaah9qlbXQAyqxVSwq9UeqONxzWCSoSnRbjx7n2EJIUFXiLW2JvMAC5lDHY1+IdkpjxvYDmUUw+BZRbJMui7z9OQVO+T8muWGEP3Ln0PD3n8sf7j9AkaHzqz4oPxTtEPdp+pt6IVR4i4k945pBF9Ry8ZSbsvhp21fY1dQVJsWec/qnMw7ie9U/pA+qytTjsaDyJnrB6IdXxsnNZsie7+njKjaRYtLJ+aN5icBmjvut0H0IVCrwN0GHAzpI+slZChxeq33XuHiZ+BRvBdpn29pp/EBp4hFp+BvT5cfZ2RcQ4NXA7jdBsRf4hCncTx2HF/ataDu3M3w3AWyx+O9kwVCC5pvLYQGv2jzOgNc0HcuHwgfMoXD4JRlLIuYpoznH+F1sew1qgLi2MjCS1ljJDWg2zARtPjdeciJDXHKRPesQ0gyCbaQNtJ3uvY8Xx5zWltz5mdec/Jeacbb+9c85QDMtuC4mJveCLSY3hSs5ut0+yO+qALcTlMulrmnu5SCGgyb6+Hmo6uKy+4XASbCWgCIPmTInoo8TVGYmHOEGJ2vMGNrj1so21XHLsC0geIm9rnzVqXk5VeQ/h+LSQ0FosMsNy6AaazYfLqmHiGVpIzBxI1tG8DmeZ6wg9B8HUAtMWJaTJ2IuYIvvCkZxIhhDgM8N353zAaNI084UOmLp8cHpPY2qWYdxqEZXHM4G4iIvsZAFlSwXanJiajy0kOJEWbEGQRa9rW6rE0uJvyhrnOLJsRbKTI08JRvguCc4Ncwu9o0kuIJaGNsQS6ZduMsRZWObVV4LsWnyZZbYI9QweN9o1roIDgCJsf8q437usFS7Q1gQ50GmIvHvXiA7nPyWy4PjWVWh1NwI06jxGy0RyKXYuzaTNhVzjQVpVeimY/aPRLSpg7KyzCqTZQQSFys/hVyVjLppFuhPgmVa9raq68hUMSwC52VaZOn4G0axm/qpy+L6dUKq8ZZTEXe46AfcIVxTtIcto0uOSpnmXg3YtHOVWgtxHjzWTluRr4rPURUxNXK063PJo3KEfjHPMC8nT73W74FwsUKQEDO4S82nnE8hMLP+7udKajpYfH9zJadFmHpw3Tdx1cev6LM8X4sXnoNB9fFXOOY6SWjQD7+KzdV8pt+A0+H+cu4lZ0WtJE7iJ0n4HwIUIc7LHI6W1PL72SubfXpOqYHCRJ3uBew6+fyQbKJ8I6D3vdcMpMXGh+iIUj+7ykWcTG5AmNN4+gQ/LaRz8EYwvA61W0wzYutrezf8IsqnJLlsHYhzRmk3HuxpIgXkWQ8YuCAOceq2VPsdSA77i7nfKPQfqpf/wCZwg1Y0+bv1Soq+pgu1si7M8TbUpOpu1aAQDe2h+KzfairTk5MO4DZ7c7A6DBiBBHVbOhhsPTvTY1u0tb9UmIxzDbKHf7tvCUzNGdT3RTPMuEU8xAf7TLBJNNpqT0iNVe7Sdj/AG/76i41PZtGZmTK5xBILYAAiIudSNVvW4phF4EcrQqmJ4hTaPfm28GwUroWaXVVNHz9U4dle5hY6biXSLz1gzqPRXKvB/ZNp57PklzZNgQDLSDaw0Wv47j6eIqucc2YM7toDbkNIiANDe+u6zNSqRUcBdoDZJIBdYb72tbSEpTb7HEzKKfwfA3FYakRTaYaGsMAGCSTNzraSZ3RTh/BKOVoaKJa4kS97Q4kQJu2N51IugjWio0x3iCXAgCQ0O3m5t6SYRXg1Wi94puplrDOXVp2AnKdMxKFJrg36HIsWVQlTT8rkKYzsxRptLixuQRLmS0sn3XEAkOZzjYyFHg8K1tUtcMpcHNgGWPadpOjogjYxZGK+HIqhrnBrXUXUwNS4MIcQ6YF2CDfXRBce9rG5WuFQl5yTPdtIzGxBaWu/qUrs70ZKCuPn0CcbxB7CA1pFMuEkiIce6YOgyz5xdE8Pxc0qgdTc0FuXSe8bHKWg94ER/V6ZzjPFBVeZZYG+5HuyeRMg6RomNxPu+zayHOIDY71tW5ojrPXzRtfdHB1eunOctsuGer4Dty72RLWB7qeapWzOy5Q59mMEyYaYJ2jdFeynbZ2IqezrMa1zgHMyGwEEkOLnSTAkRe/K68gxOJktFNgBDu8DsI0M94DW06t9DnZXiQz03sJYfaACS4NAkAiQbTcX59VLfLhnL3NHuOZcg3+tN5hctVMt3BwYiQqvFMW1lIlxiSGiOcz8gVQo4gt6jb73VfjGMDqYkwASfExbx39QoZFUW0atOt2RJlLieJa1wy7XtaRyB2WcrVMxurmOqh/fZ/ybu2d43HgqABlYD0uOO1BnsvgwcSzcDvb+AkeJ+C3OLOUE9Jj5LIdj6f/AIjwYSfUI/2ixQbTIB8tyNAPU/BWxOZqbnnUTJ46uXOJBH+N/mqrDtO0TeNQfhf70RztSBp8NBN/u6Z7YbWn4b26KB0kqVDsgNzudAOYPyMWVnA9nXVnjJZrSZcdDFiABqLfNWODcPNcxByNcCT1AjKOul+QWyJbSbA5engmjJmzuLqPcoYDgFLDjM7vO66eIGgTcdxkCZIA8UI7Q9osstbd2/RY6viXOMkknqmQhhcvlN8mmxvalo0M+F0NxHbF8d23ogTxKjI56J0i/YkX39oa5M+1ceYIHwhTUu0NT81/ghdoUdSrFhcm0DfwSJtJhrF8ZLwQ28DSY+CAYuvUB/eF7WnYWPgJstP2V7DYirUa+qPZUzfve+RrAZtPX0KO9ouzLgMraZqU5uWkZtLWF7HknRlllgnsR5bj8IXMhkFoJa50Bru9ldFzcDu3GhdyQjGYhvea2GgQ0nrBFjMl1rea3/8A0+r1LAZGtc501TzGX/eRCzPaHs4aNRzKdRpcYDmtFmyIFyddTzEpJUcOWmcXy1RnKdQ/k/JfMPdgOAJdN7g6C10Tw+HaDGZ0iHDLlM2E5XHaef6p/wCDpt/8xzmktDDFg4gQRa4kbOA1UFDFCXXMEm5GXSWwJ6Qhysliywwy3JXRo6OJBzOPvARdxe4NAAgAWAOkITjqpc1+YBmdwyN15zpzmJVNmMyF0loBhrS4kgSLnQguCRuKBc3RrWwAXSL7C/rYJptnVxfqWOaakq/3go1y19R3tHOsYna1gCBoNdOZSnBPL2xl1GUt56ACTHX0UlTENaLQS7m3pJI1JvJ1RzhHFaDXmW94NysGjW3ubmc0H1v4Tt1wZsH02edS49fczg4XWL5DYuQADF40AJHojXAaRAOc5Wt0boNLkzoR9EZr0Kbj7KcoY404Lc+Z3dJM85PwVbiXDCwQdpEyTEXg8wYBET+s4v2X6v8ATYKN43z6Zf8A9f8A/t+H9lyCw7+JnquVu6fo4fTn6Z7diMLlb/ZZzjtXI6nrEO1m4st65khY3t1SAFIxvUHwaVDK7i0dLR8Zlf8AuDM4jGNbUzB0bxE9De0KaliA+5b5j6xYnrCC4nEN7sj3iQTy8vqtV2ceXDPEAmAN+8VhSZ6bK4xjbNP2Sw4FJ1bd5yjazbW8TPohHabFS+J0mB8P1WqyinRtADfIaLzfiteasbZZ63E+slWPtRytMt+WUxDX+Kl4bgHVqoYBE6nkOfroOqZSZGuxEx4G39lt+z/DBRZJ94wXeMWHgP1RRpz5unHjuXsPhm0KQY0R9/NZ7j/GCzuA943P8o28yi3FscGNLzrFgvPMbiS55JMkmSn2MunxbnuZBiDJvuqdaopqjrKi/qg39hRiEbo9jsXUaHezgG/ecGmPCZHmp+xnZl1aoK7xFKm6RP5y0zA/lBiT0jmvTA/fZMxZ87i6ied8O/Z6+3tXx/KwSf6j+i1XCez9LDmaTA12hcZLv6nXjoEQxOL2HoPryCzvE+0jKctn2h5Awxvn+Y+FkFO6eTgPVOIsYe88T0VPFdomHutkz96LB47tEXk90XkWEQDaPiqVPiJGlhrE7xGov1jRHks+npX5NPxbts0Nc1rmg+7cnw2Fl53xLI5zjnzalzokEEe6Z90AWlabh3Y+pjXZ3EspEyXm7nR/CPqbeK1eF/Zpg2T+7c4GJD3uIt4RvdRaKM+ODjtPH34c4io4Uw+oO4Bka5xHM2HjdFafYfE4gsbRw5YWE5vbNNNlt87hLp0ho817RFLDU8rA1gGjWANHoPu6AcU7XZAYiSD4nbyUlGjH9NFvg8z4t2KrU8orvpNAAI9m7NJDb7AbIRxahFOGvd+7Do0gyQSLdRb5InxjiTqtRznuc5xsIFmjaCTb0Q7i9draBb3S5xiRciCDY+StjEulp4QjbQApEiDIEHMND00+nRX6Ie97O73HOBJg953u5zO+vJUBSIkn8utxzjzEzoruFxEd4gE5RFwBbnPQ38VKRz4yjGSb7Gm4fWsarjYVKryDrIaHCBucxHUWVvEY9rA5h77nSyBNjIvPMGCs23ijXj3b3dAMAFwAkG+zQrdTiPekyTmDwbGWzmcZ55babqpSceDqZv1KDae1/wDAx+Db19AuVD/XsVyZ/QP0XKe+JX/6a+579QxMrM9vaTjTpuAJDXOmNBmA1/pRbDV9iIKt4jDh7SNQRcc1dONqjPgydOakeI4yrL2gCxv8gt32MwxIzuNm3A6kWt4X8lDxXsKC+WkgTI1tuifB8K6kzI4yS7XmAFlcHFWdrJqo53tiHuK48Bgb/KXH5D5z5LzvGPmoXdT/AJWq4jic1JwnvCfMDUdbLHOqd6/9v8Ku7LtNi2Jmg7PUA+uJnuy+P5mxE+ZlbrLDATpqsH2OrTiiNvZvt5t9d1teKYjJT8B8TAHxIUjFqbeRIyXa3Hkuy8r/AH97LLPqypuKV8z3GdzE9Pv4qm2+kz0QdCEdkEhazlZ4FwJ2JqBtw0Xe6NByH8x2HnoFY4V2dqYkw2wBu8+6LC3Mnp8V6Jw7hbaNMMB01NgToJPomZ82ZRVLuT4TCBrW02DK1oAA5AffxUfE8c2m0kmA318B1UjsZAMf5OyxvH+IlzonQx03v5peDHjxOcuSnxbjr3yGktbyB18Tus7Wde5VxzSZO36yfoULxeIyz99VJHQpLhDs0kAAkkgAC5JOgA3W47N9ggAKmJEmxFP8rf8Af/EemnirHYfscGNbiKwmo4ZmtMQwOAi38canaY5rbtahmDPqP4xKwpNpt0AAGwiANgFle0PbD2bSGAT1MecalTds+0gpsLG6m3w+S8xr4hz3FxMmT9+CdEcOO/lItcR47VqnMarh0FhraLyesqLBOD3BtRxPI/MXsqO6eWJmiS9DuN0QK5DdItNtrgcysti8KctTkO+P7ciUa4li3QZNxBDt7CInVBDWLmumdJ1A0J5667J2U53sxNnUeFPYczg0taRMHNFxcCNudtVepU2Vc50YAZa1tgQIDRqSYAm2yHMxpe14c5rYbbkSYGh5xp4ckmHxT6TCWmGVCWuEgkyNxoLE3+qTTf5POuMn+SpX7tQiDId4HmIA0REVgR3e6WDR57xtLgLXJhtt0OqsLZIc29iGkTcT6KXCPflytgNzSSYGpbYu1/KNL7Kxq1ZdL5RRD+NqfxH1C5E/xlL/AOO3/v8A0XJ2vRDcvR9GVKINwJ8FJReRqFUdVMWMX+wpG4siJuPirWjQmE2skaKrj8IMhMG17eIVpuJEW3S1KodTdlucpHwKrl2L4PlM8+49iQx5DZ7sGP06QZ81n5DpMgdD15FGOLubUBN5HdPOIgW8ln6uFykFxzNMxlMaW9fFYuzPVYalD7m47B8Oh76jhBhrGzyPedHo26vdr8bHd6Zj8m/VJ2CqZsO22ma/O8z9PJUO2jWy43LjG9gBoB81M5aW7UcmRxFQuPPqevNK05YDfeP5vhbomBkx6cv8J9FgL2j+J7R6kShG+R6rwjhzaFFrBeBc8zqT6rsVUcNrc9z06K+1tlFjhAHw8U2jhxn8rYIxUNpuJOgj/k63wE+ixT4qVCTAG4JudfdMQEf7UY3Kz2Y1kyeZi58Bp6rK1KjYsYPLbwBQzo4U9t+x2MyBmYc4iSTMm5tAER9gp/Yvs+MViS54mnShxH8Rk5W+Egk9BG6H47FF+vQDc2ERPJei9gsF7HBNcbGq41D4Gzf+0A+ad2RzScMf3Zp2BMx1fJTc7kEjakoP2xx3s8Oef3/ZF2cqMLkkecdo8ealXWzZHmTLvG9h0HVBsvVWKt/jv4KOmwQSfKx17vLeCdeR6KZ1FwqEpU5NuX399VbPDwc5aQAxrTBObMS4AhjmiDrvyPJH+BOfRYwhjTL3Ethry7LNNz2W1bm92YMtI6RcSpsD89IB1MHuSSAWh122gmCQRoQAPOdFG5t0YLtHRLBpBDh+oNrcln2V2lx7uaRpsHfUdFruP4Zz6bzqQ0keQsstgGCm1tVzSWzBduNItyufRK6Rj1c2o7SKtUaWubE6S7WCDJg9f7JMOzM0gNMy0g84LRBA8SfJS1nF4JzZWOLnNbrmh3LXNbf9Vb4pTaAz2VjBzHMfygbaA7wo3XBy7rgH4w53wCCNAOQbI13tv8E3DVJM6QCOpkdTttysmNY0uvMSBbfyN1dFQMa1rbOzEnNBgOAg+OoN7R1tPsqJPtRUys/jd6t//S5Eczf5vRco2Qtn0U9gj7Kr1b6KWpP990xv+FpNJXGILTdptui2GqSOfVDyPD6qzhH3SaskmZvtR2df7Q1aQJDrkN1Ducdf1WYDQe44RBkjnfbkV6tUqiEC4v2abiJOjv4h8jzWaWKzq6fWbeJEPYR7Q2q1pkMcI5iWiyF9oHF5O9yr/Z3g78Iaoc6faZTPUZhbyI9FV4pXbmIiBuOfgqZKlRrxSU8zkvJlSI18E7h7QarL/wDqM8PfG+1ldxcezL2094DnXBPIA66XRHCFznAOIIbkJBGUXLTEC0whSNuSLqz0gkKrj6sX5C3joPintMEeaH8WxWVjuZ+gJ+cKV2cCELkYjjNcuqHMb2iY02566+aA4lw2nQbzcanTfkr/ABXiBd3dhe3PSUFL5QdmMaRLTYXuawaucGjqXGAvZqNANY1oFmgNA6AQPgF5X2NwXtMbSnRpNT+gSPjC9eYEVZg1kqkkLTasL+0LGTDeRHyK3rjZeZ9s6pNTKJ7xveAYk38NfJNIz6fmVmZpN1MA5buBiIsBfW5OynweEzSQ3MCT3dNdxe0WA1T8FQZnIIzTZl2gEy0ESZDbSZujHD6dMBhYCXB7A8lpsXF2YZQO60tBMDNYHpNyVmmcqG8O4bWYBUpVQAIyOnZzXGGmJaPeBFp1iBao6k4yTJEmJEe8dQDBM5TNuUo37AMZ7OnJeWtNMgGXA2DSQT3qZaCAeTuoQ6jX7zs8sEPlrLZjDRG4uYk8syUiMHdsrfgO452UkGQbGNBYxp4HkvPOJvFOlUomxaQ1ouJGYEHqI+K9LBOU37u4dMSR6DXXVZTtB2f9qW8w/XeCL+UwUklJpFGpxbo36MExpm2ys0qT3kNaJPTQ+XgSFuOH9hGmIJnmb/BbLsv+ztrX53wRtz319VolGjltp9jGdluxJqsFR4JJ3uDy1WuwP7Nacy5g9AdV6HR4c1oAAiFKKICXA6MR/wBOMP8A+0z+kLluci5FoNpDWoqm+gizxKgqU0WTBJpLmUyDsrFanF0wTumIRzp29Pu6sipfePAqGnAsVK2nGnxSJITE4fO0jWfJYbtJhjTMmf1hejUBsh3HuCCq0HdpzePMecD0VU1aNeny7Jpnn3EKuVjGOE5Q0wecfNNocUylmUXNRhIG8ubI8wrPH6QD43geqF4ZuWtTJiGvY4jwcDBWTizuxlcLZ65F/VZ7tIyQOV5jext8kadiQDfqgXH3kscW+8Iy9b39ApqrOTii07POca85iDrobQq4CnxzP3h3ueiY2nGqDrmj/Z4ycWTypP8Ai5gXplMLzf8AZ5UAxD+ZpW8ntn6L0alVQcvVJ7yeqe6V532soED2nIx45gt7iK/dPVZHtXTnDO/3AqcXbKsKaf8AZhaMan8l9CQ7vCziNNY205rScJxNMZoy957cz2F5yNeA1xEtADRB1kjNa4kguG4cvcGNkEgHumCYtEEx/N/x9DFbAMBDGZqb4ykTcnMacPBOVohoJcCfeOwhWq6s0ZKfAc4hFMDKAczsjw+HAO99rTLjlYXjaIg62KC8Vql1TKYHswGgNAAG7hbXvT6anUrU4kMj2VGBz8zgZJEECA9rg6DB1H5rG2VDauLc4AOJMXG9zvfdRm14HixtcstgANvrmv4fWb+GVNeWw8SJjM3qRe07xt1VGpWi5sBeT+qpNxpdUaLguAjQ2JMTOlhOm6ivZa8W5NM2HBawI/XVbDh9QALzXhFd8yYBkt7tgQDYxtutZgMdzWxfJWefyQ6c3E17Xrjqh2Hx0q5TrSoNUKyaFyb7TwSpDJnhV3hWXKNzUrJFKq1QmNP8q5UoqCrRTEViYT2P5fNMfQSBpGqkIv0qitNMhC8htFt1coPUGiaYD412S9qS5jtTJB+iy+N7HYiYDRzmZXprCnuaqenE1x1U0qMbiKji3vAtdYkRvob6a3VXideKVxoLnW/hstfxLB5mHKBO02+PgsfjqzQ0ti7bObyi3oqZx28mzBl6lJmOfSzGWjN4CT6Km1hLo35fei0WFwrAC5g74u2S6RyiCB6rsVw+oRNQNzad0w4TsY1+KSfB0lTdEHBHtw9RtQnLqHzrlMQANud+S37XnmvNMbhKTaZcS7NbUix12H3C1PYrjoxFGN6ZyeQAy/D5IXJTqcVLcjW0xIjzWZ7VOjDvHN3yB/stDh6sFAO1lEGmZm2YiBrp9+alE58VUjLdn8CwkPqOYGAEkEkEnMGxIkh0TFjYehPE8SaWiIFnDuOLQRABBLbkOb0FxvdQU64azK1gaQ0AOYSILZqlwIMOdLdeg8h2IfJtznpeYm5v+qvbpcFuzdK2MqjYWgR1N+unkkoYZzzYTHQqau2HltzHqTEgaDU2Tn4Z9MEktB0gOB1tFpJKqfBrgr4CWFwjGYeox+VzqkZmzaIIidnX12WOq8Kfh6hElw95jjrBHdB6jTyRg5mHvSDE5TqBMT4oXxTEl1NwJmHEtM7Tp42CcHdpizR6ck0/yGMDYtANg1o+En4krYYGiCFluy+FLqbSRz+a2uBw0LanwjzeVfN/knZhCNFNTc4K1Spqf2PRFkKKPtzyK5W/YLkrQUESE2E+EkKosGFqicxTpISGVTSChfQCvOChdSTQUVqdKLK0xiRtPopmpsEjoTguhKojZzmoBx7s+2r3tHDQjXz5rQSmPak1ZKE3F2jy/ECphnd5geNjBj4KrV421zpmCfDXovSMdw4P1CyvE+yTHflHoFW8SZ0Mera5ZheN4pzmGdJ6SZ3+PxVX9nXEH0sXld7lXudA4SWH5j/ktHiexrdh812H7MRtCccdE8us6iN3TqbhUe0lDNTDhvLT6Ktgq7mmH6nfn/dFMwewsO9x0UNrRX1OU0YCqZtfu+Zn5Lg0m+pJkz0tB8ZKO4rh5aTI38ig9biECWaz/ayVm2MlLsJiavs5drVJu4Xyk7N8t0zCUsneeZdq1tjl07x68goqNUlodYwTe0A+Ko1cZD5mYIO8c1CRrxqlQTx2JIJDh7wid4NtfNDsFgs9QE7CCOuhKscXx1N+V1MnQTOt9fipeDHvGOhWjCc7Vv4No03CcHlghabCEIVw6lZFG0bLSzhBOkApmtQvDYkgwf8AKJsdKixodkXLoSpDJ4SFqcuSoQwhNKlSQlQ7InKIvVgsTPZoJJkQengrjSSQkMcXpoclAXBqQHZkuZIkQM4hQVcPKsBcQgYMqcPHJRjhw5IrkTmtRYWCqnCQ4Qh+I4a9k5b/AAK0wCR7JCGNSaPMu0XEawYWhhE6m59I0WHr0qjrZgBMW6+JXuGN4Y12yy3FexrHyWjKZ238lFo2Yc6jwzzRtJ7LZ+ZIB3UdbEHe61tbshUYbNc4c4t8ChuI7KVXOLRTcSTqBA/sq/6OlHLFruCME/M0tWn7OYJxcDtEfEFGOB9hsgBfE8ht0WqwfCWt0CuhGnZzdTqVJOMRcBh4CJMprqVKFKFacsidQCZ+JymDod/orBcq9VMCx+JHNcqPsVydCsPLlySVAkKuSJUAckhKuQAmVNLU9cgLIXBNJUrgoiEqJ2LKQlRueozieiKFZYKUJtOoCpJCKY7GgJQ1PlKHIoVjISEKQpJRQWRGnKgfhgrT3KIvRQbiEUAl/DDknFcHp0OxjqQ2TA1TuUTkURbJAAmFqa16dnUqIkblG4qYlRvCaQEc9FybkSJ8kQ4kK5cqyYoSrlyAOXLlyAOXLlyAGlQvXLkAQP3VMaLlymhMnpfRS8ly5IESlKuXJDJRokcuXIGMfoo3LlyBCNTOfiuXJgOGia/RcuQIiH36LnfX6LlyaAWomv8Ap+qVcmIYuXLkCP/Z"/>
          <p:cNvSpPr>
            <a:spLocks noChangeAspect="1" noChangeArrowheads="1"/>
          </p:cNvSpPr>
          <p:nvPr/>
        </p:nvSpPr>
        <p:spPr bwMode="auto">
          <a:xfrm>
            <a:off x="0" y="-1028700"/>
            <a:ext cx="2143125" cy="2143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VE"/>
          </a:p>
        </p:txBody>
      </p:sp>
      <p:pic>
        <p:nvPicPr>
          <p:cNvPr id="8" name="7 Imagen" descr="CE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600" y="5343525"/>
            <a:ext cx="1641268" cy="1285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8 Imagen" descr="CC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2400" y="1981200"/>
            <a:ext cx="1676400" cy="1676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9 Imagen" descr="CHORIZ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" y="3355571"/>
            <a:ext cx="1598951" cy="10640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10 Imagen" descr="PER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28600" y="4081463"/>
            <a:ext cx="1676400" cy="13287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11 CuadroTexto"/>
          <p:cNvSpPr txBox="1"/>
          <p:nvPr/>
        </p:nvSpPr>
        <p:spPr>
          <a:xfrm>
            <a:off x="1873138" y="1905000"/>
            <a:ext cx="719466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VE" sz="2000" u="sng" dirty="0" smtClean="0"/>
              <a:t>CONSUMO CARNE DE CERDO</a:t>
            </a:r>
          </a:p>
          <a:p>
            <a:pPr algn="ctr"/>
            <a:endParaRPr lang="es-VE" sz="2000" u="sng" dirty="0" smtClean="0"/>
          </a:p>
          <a:p>
            <a:r>
              <a:rPr lang="es-VE" sz="2000" dirty="0" smtClean="0"/>
              <a:t>PAISES DESARROLLADOS              15,9 KG/PERSONA/AÑO</a:t>
            </a:r>
          </a:p>
          <a:p>
            <a:r>
              <a:rPr lang="es-VE" sz="2000" dirty="0" smtClean="0"/>
              <a:t>PAISES SUB DESARROLLADOS         10,3 KG/PERSONA/AÑO</a:t>
            </a:r>
            <a:endParaRPr lang="es-VE" sz="2000" dirty="0"/>
          </a:p>
        </p:txBody>
      </p:sp>
      <p:cxnSp>
        <p:nvCxnSpPr>
          <p:cNvPr id="14" name="13 Conector recto de flecha"/>
          <p:cNvCxnSpPr/>
          <p:nvPr/>
        </p:nvCxnSpPr>
        <p:spPr>
          <a:xfrm>
            <a:off x="5181600" y="2743200"/>
            <a:ext cx="4572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Conector recto de flecha"/>
          <p:cNvCxnSpPr/>
          <p:nvPr/>
        </p:nvCxnSpPr>
        <p:spPr>
          <a:xfrm>
            <a:off x="5638800" y="3048000"/>
            <a:ext cx="304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16 Imagen" descr="VEN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581400" y="3962400"/>
            <a:ext cx="1219200" cy="929818"/>
          </a:xfrm>
          <a:prstGeom prst="rect">
            <a:avLst/>
          </a:prstGeom>
        </p:spPr>
      </p:pic>
      <p:sp>
        <p:nvSpPr>
          <p:cNvPr id="19" name="18 CuadroTexto"/>
          <p:cNvSpPr txBox="1"/>
          <p:nvPr/>
        </p:nvSpPr>
        <p:spPr>
          <a:xfrm>
            <a:off x="6019800" y="4248090"/>
            <a:ext cx="27432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r"/>
            <a:r>
              <a:rPr lang="es-VE" sz="2000" dirty="0" smtClean="0"/>
              <a:t> KG/ PERSONA/ AÑO</a:t>
            </a:r>
          </a:p>
          <a:p>
            <a:pPr marL="457200" indent="-457200" algn="r"/>
            <a:r>
              <a:rPr lang="es-VE" sz="1400" dirty="0" smtClean="0"/>
              <a:t>(FEPORCINA 2012) </a:t>
            </a:r>
            <a:endParaRPr lang="es-VE" sz="1400" dirty="0"/>
          </a:p>
        </p:txBody>
      </p:sp>
      <p:cxnSp>
        <p:nvCxnSpPr>
          <p:cNvPr id="20" name="19 Conector recto de flecha"/>
          <p:cNvCxnSpPr/>
          <p:nvPr/>
        </p:nvCxnSpPr>
        <p:spPr>
          <a:xfrm>
            <a:off x="4953000" y="4419600"/>
            <a:ext cx="4572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21 CuadroTexto"/>
          <p:cNvSpPr txBox="1"/>
          <p:nvPr/>
        </p:nvSpPr>
        <p:spPr>
          <a:xfrm>
            <a:off x="2438400" y="5410200"/>
            <a:ext cx="33203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VE" sz="2000" u="sng" dirty="0" smtClean="0"/>
              <a:t>PRECIO CERDO KG/ PIE</a:t>
            </a:r>
          </a:p>
          <a:p>
            <a:r>
              <a:rPr lang="es-VE" sz="2000" dirty="0" smtClean="0"/>
              <a:t>2012 promedio de 15.2 BS/Kg</a:t>
            </a:r>
          </a:p>
          <a:p>
            <a:r>
              <a:rPr lang="es-VE" sz="2000" dirty="0" smtClean="0"/>
              <a:t>2013 promedio de 19    BS/Kg</a:t>
            </a:r>
            <a:endParaRPr lang="es-VE" sz="2000" dirty="0"/>
          </a:p>
        </p:txBody>
      </p:sp>
      <p:cxnSp>
        <p:nvCxnSpPr>
          <p:cNvPr id="24" name="23 Conector recto"/>
          <p:cNvCxnSpPr/>
          <p:nvPr/>
        </p:nvCxnSpPr>
        <p:spPr>
          <a:xfrm>
            <a:off x="3048000" y="3581400"/>
            <a:ext cx="5410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24 CuadroTexto"/>
          <p:cNvSpPr txBox="1"/>
          <p:nvPr/>
        </p:nvSpPr>
        <p:spPr>
          <a:xfrm>
            <a:off x="6307826" y="5181600"/>
            <a:ext cx="2383987" cy="113877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s-VE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80 – 85 %</a:t>
            </a:r>
          </a:p>
          <a:p>
            <a:pPr algn="ctr"/>
            <a:r>
              <a:rPr lang="es-VE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EMBUTIDOS</a:t>
            </a:r>
            <a:endParaRPr lang="es-VE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6" name="25 CuadroTexto"/>
          <p:cNvSpPr txBox="1"/>
          <p:nvPr/>
        </p:nvSpPr>
        <p:spPr>
          <a:xfrm>
            <a:off x="5638800" y="3962400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sz="4000" dirty="0" smtClean="0"/>
              <a:t>12</a:t>
            </a:r>
            <a:endParaRPr lang="es-VE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2" grpId="0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2400" y="228600"/>
            <a:ext cx="8229600" cy="1143000"/>
          </a:xfrm>
        </p:spPr>
        <p:txBody>
          <a:bodyPr>
            <a:noAutofit/>
          </a:bodyPr>
          <a:lstStyle/>
          <a:p>
            <a:r>
              <a:rPr lang="es-VE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EVOLUCION DE LA PRODUCCION PORCINA EN VENEZUELA</a:t>
            </a:r>
            <a:endParaRPr lang="es-VE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152400" y="1676400"/>
            <a:ext cx="11421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VE" sz="4000" dirty="0" smtClean="0"/>
              <a:t>1970</a:t>
            </a:r>
            <a:endParaRPr lang="es-VE" sz="4000" dirty="0"/>
          </a:p>
        </p:txBody>
      </p:sp>
      <p:sp>
        <p:nvSpPr>
          <p:cNvPr id="5" name="4 Flecha derecha"/>
          <p:cNvSpPr/>
          <p:nvPr/>
        </p:nvSpPr>
        <p:spPr>
          <a:xfrm>
            <a:off x="1066800" y="2286000"/>
            <a:ext cx="609600" cy="637032"/>
          </a:xfrm>
          <a:prstGeom prst="rightArrow">
            <a:avLst/>
          </a:prstGeom>
          <a:solidFill>
            <a:srgbClr val="7030A0"/>
          </a:solidFill>
          <a:ln>
            <a:solidFill>
              <a:srgbClr val="92D05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6" name="5 CuadroTexto"/>
          <p:cNvSpPr txBox="1"/>
          <p:nvPr/>
        </p:nvSpPr>
        <p:spPr>
          <a:xfrm>
            <a:off x="1799080" y="2209800"/>
            <a:ext cx="437312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VE" sz="2400" u="sng" dirty="0" smtClean="0"/>
              <a:t>Principios:</a:t>
            </a:r>
          </a:p>
          <a:p>
            <a:pPr>
              <a:buFont typeface="Arial" pitchFamily="34" charset="0"/>
              <a:buChar char="•"/>
            </a:pPr>
            <a:r>
              <a:rPr lang="es-VE" sz="2400" dirty="0" smtClean="0"/>
              <a:t>Sist. Producción EXTENSIVOS</a:t>
            </a:r>
          </a:p>
          <a:p>
            <a:pPr>
              <a:buFont typeface="Arial" pitchFamily="34" charset="0"/>
              <a:buChar char="•"/>
            </a:pPr>
            <a:r>
              <a:rPr lang="es-VE" sz="2400" dirty="0" smtClean="0"/>
              <a:t>Cerdo criollo (consumo fresco)</a:t>
            </a:r>
          </a:p>
          <a:p>
            <a:pPr>
              <a:buFont typeface="Arial" pitchFamily="34" charset="0"/>
              <a:buChar char="•"/>
            </a:pPr>
            <a:r>
              <a:rPr lang="es-VE" sz="2400" dirty="0" smtClean="0"/>
              <a:t>Baja productividad</a:t>
            </a:r>
          </a:p>
          <a:p>
            <a:pPr>
              <a:buFont typeface="Arial" pitchFamily="34" charset="0"/>
              <a:buChar char="•"/>
            </a:pPr>
            <a:r>
              <a:rPr lang="es-VE" sz="2400" dirty="0" smtClean="0"/>
              <a:t>Bajos costos de producción</a:t>
            </a:r>
            <a:endParaRPr lang="es-VE" sz="2400" dirty="0"/>
          </a:p>
        </p:txBody>
      </p:sp>
      <p:sp>
        <p:nvSpPr>
          <p:cNvPr id="39938" name="AutoShape 2" descr="data:image/jpeg;base64,/9j/4AAQSkZJRgABAQAAAQABAAD/2wBDAAkGBwgHBgkIBwgKCgkLDRYPDQwMDRsUFRAWIB0iIiAdHx8kKDQsJCYxJx8fLT0tMTU3Ojo6Iys/RD84QzQ5Ojf/2wBDAQoKCg0MDRoPDxo3JR8lNzc3Nzc3Nzc3Nzc3Nzc3Nzc3Nzc3Nzc3Nzc3Nzc3Nzc3Nzc3Nzc3Nzc3Nzc3Nzc3Nzf/wAARCADCAQMDASIAAhEBAxEB/8QAHAAAAgIDAQEAAAAAAAAAAAAABAUDBgACBwEI/8QAOxAAAgEDAwMDAgIIBQUAAwAAAQIDAAQRBRIhEzFBBiJRFGEycQcVI0KBkaGxFlLB0eEkM0Pw8SVysv/EABkBAAMBAQEAAAAAAAAAAAAAAAECAwAEBf/EACURAAICAgICAgIDAQAAAAAAAAABAhEDIRIxE0EiURQyBDNhcf/aAAwDAQACEQMRAD8AYJOslypl9rLnBo6GW2iwlty55x9z3NRn06wvHa5kZpCBhVHArWfRZ7TLAlOfcc9xXG8bRbhOHQWZS6urAk7s5HzUxnMSlVTJY5Zif6ffsKTozxFum+5j8jzmpUmlcMNuSvLDNShcWJGTsZzxfWCPfbiRdoOdx45pbcafHbTDpxAgDJ57VJaakIWKvIUJG0L80aTAzK25X6g5FWu1RRtS0xXHd3AG7G0eSc4+1NLa6t54WNwUeYj24OOfmvL3ptF049i9ufgfagZkt7aIOF/ESAfOaV2uhK4PQS0NvcvsWNWfgEt81rc6QzbugwU49xz2FCRymOTqbz2/COOanW8wjFJfxrj5pVJ+xVN+0aJa3NrtIQMCd2B3asecKX6g2Z4bjkmmmm6jbwwqty2+QDIbz+Vb3UNhcxNKZlXdjjHY0eCkU4wktCcmOWRWDYHYcc5rI7bceosm5s4BPNM4dHjLh0uAyOvA28ihDpzpg9RkTPEZ/ETmg8Ul0FQmlpmkdrIVLliFz7gPJ+a2MgjJWNSHYcmiYWEkciqzBg3/AKKGkVopWaPDnn+JqUotiNNs0kdpZgglwirjYTUlrqDWl0HWLf1FILjzUc1h1QRvMcrAe4Hx5oJbWe3kPTkZ18FjxiipNCuTTLxYanDdqCOHPBFEPEk6GNQVDAjI+D3qgia8s3DQYLg848CrpYalFcwlVJBUAEeTxXZiy8tM6MWXlpia79NtHLNKbkRwjO3jAUeBSz6hWJWR9rluSe5q73kSXFv05QSrDtVW1HRrZVe4jVwwYDn5rZMd9ByRbWgFEV5GdbgqT+I/NePBGS4RfwNxj940BcFLePbPuGRjaDzRVrcRtGTATv29m8VyODRzbT2StFIAOsrEYz7fsO1QratKQSeln3YPiiOpNuKRNvOBndxitxdRLJtlHzhucVkmgcmQCJIHiAk3tk9/k1p1JJZSiIQq98diM9zRMM9u6mZFD7XwPz+9bxTQOrrwAp5PbNM6Y7mvZDCJGjeQJuYr2Hx968kllKK01uSyfhQf+/lW0bgZXrBFbOAO5ocPscFHJA5Oe5oG5qiZJXz1mZ45pMhvnHxU/wBcYEDW4Bbucj8WKFFzvGdu5yDk/wCleqzqGdxnjhM9h8UU2HyMDnmaWV3MrsWOSRWUZHaK6BjgE843CsocmbmXxVR3yeTng4rW406C5cSOPcOMg1u0ke0fujHNYJRFGNuAo8V6Las63foQat6aj2vLErM55VU4xSxdFu40LfUfToeWaTgVcFu97lVUttofWLD9awiIsyAHIxUpQi+hXBe0U9rWSOVOr0ZjnAZQOakIkgTLRIzjkAH57/0pivpMRzBmv5uknO0d81DNpdxhntpmnVQV3EYOai4SRCWOXoAt7uOQhWgYNzyT+GvEnKRtGwST3gj7V4LLoSMGSVt4yMZPahIUbcyAM+Rksgzg0ltEnyj2HMElEayJtYnOR5A/+V4II1bKldu7k47Z8ULMwBhT3xnGdzDJK17K4MjQrMF3EEc+aNjc1Wwy5j2FOmiOR3PwK0jKnPUUE53E+OKiFvKI2kE4PtBz8E+KjlSPmNpS0gUBgOxNDi2K4tq0MrK6+nnEgnOMdvAzTlLy2mTqZXerZxjnAqk/VpFKVwSMZbHYUclwMo+NnknHemjJxNjySiWWK3huYuoyIrMSQwPI4rX6YJAT0sgj2lv70kgv54wFiPGTnPkUwg1zftjcKwJwQfH2orIvZZZU9sCu3WJi0kjtuG1QAcCtDJbkNGWbecBTjtj/AO00+vsb0zQhVzACdzcAGq/1Li+uhGixRKy53E5Jx/qc/wBKDhF7QHGMloL6MaKx3GQsdxOccfFedadMGCJkGPxA471r9NqBjxDGfxDOR3FbW9xOs5W9h2IvHuHYCtxcdk5Qcdod2OrmTbDKwUqQFye3zmmrLDcxRmOUGP8A/pqqkT29w4ljQMx7N4xUltrKW0jRiOT2Hg44poZBoZWuyfUdHjeZm+n6idm2nn86THSprQNthdI+wYnJJq3Wt7BdwtkbC3kGt2smeBVgfPjBOefmn1JaLNRktFNspRFcrvySV53Dk0b1YFDKRyeDxxzRU2j3cQE5VWJOCD8ff7UpuPq0JUKhG7OQP5VGWJp2c0oyjsNhEMEYj9sak7jgdzW7WwSJDHGHHLbe2T96ht3LsvVXuwA8kUVcTkDegAHYKTyfvWa+gcnQMLOdiqvECeTkHG0VG9mvUIFxhvIo23vS8J6uFOcEdsjvUeEuGG9gB3JHkeKjbT2B67BltmiHULjJ458CtzAX2cD2nlvmjVto2m2k728DwOK1mt2jdDCSzBhuB+KZOxkuS2KXVy5wmBntmso17QMxJOMnPeso2T4lumUzR7QQrg9vtUgUjAZeFUDcPJpH+t/pJUQLvUrlmI5FMbPVBczhNhwy8EcjI711xkmelDIpdBwDDG3HHkmoIbs9aYBlZl7hfFSSuMhXYBgMgDxmohHAoO7uOOD3PemexttBEd1FLDvyAc4Oa26sEMTl3RVXvUDSWuWjBG5QCEFK9ahjuiyR3G1kUM2PHP8AxWcmhGqQ5lhjmjAQDkeKCGliG3Y2oVZWBOSPNKrPUJbNQC5kY8NnwPmmrag0y4iiYErncaRSjLsVSUkIY9Lurp5ZLsJCQdkaA5IX5NItQ0O5hMlxdQyFAMq0ZzkVfEv7KSZ1ZCpHJZu1bC3F5EwVyqA4GOx+9JwT6FeKEkc+a8VpoxEQQ5BK/AA/3qeK4ljaWGSJFL87jzxVpvLHSY7JmmkWJAcs5PPFcz1T1Qn1EsWnZlTJ/aMO4HxWWKT6JPF412OmvEjSRJ4iXzxtTgA+TUkqDoDpyHYwzuf4qqNreo3O7qAkMMYUeKwXOoTY6hAUdhTfjOuyDjvRZoLh2G07RgMQR8DtWCd3uo0X2qQOfv5zVeMl4rBt4HGBXjXF2fYHP+1D8aX2bi0F6rcXiTMbaMmEnBbNMvTt46zCeWOPqhvxSNwopCUlK++ZsE9s1qFSMEuxz8Zor+NXseNro6K3qjT0hlEkqq5IAK88ClOqeqbSb/twyvknJYd81S2lUMCFFbi4AU+DXQsaRXySqhzPr87blt4CucLjOAAKx/UepuCqW8S8YHHeknVk25JraGdmYDd/8reOP0SoNOr6yhIjAXcfFMrL1J6lSJY4mUKM44FaW08XRAPJANapdkIVUYI7GmjjiukFWt2PrL1PqpUJqMIeMj3HGeKd2lvpWsDbGWWTuVLYyaplvqEi5P4h5zTKG8gm/wC5gS91I4xWkkyqnrZYRoSLPPLCZV6IwobyaANs8I6s8itycJ5Aptp+tjKRzvvTGAfIok2VrMA9rN/3ScuRuOfj7CpSxIo1FrRWkWCV12lsrlnz5/P7VMsShgElB5z9gBTG/wBKSzsWeaYdRz7VHdx96TtPFCpVUCqTw3muTJBxOScXENRGLcEYyTu8msRA0jF7jB+PmgjqEe0hAV55J80UlzHMofEakHhmGOKlxdGjJkj/AFRYlYgV8GsqN2fccXUaD/KSeKyhTKWL7F5mc7mEuTzz5qy21qySQGKTau3LY7MaqUMwiUdMbTnJGOT+dNLLUsYEsuFCgBfIFdMWkLhyqDplp6RQ7UTdzyW81sYkt0ZiMkEsT8VBbXkM7M27aVAPfvmp2uQJOlJCzB8AEDvn5q1po9BStaF0sjrO01ujOrrjP3raeJ7ewAWNXkJG5mPJOaPnItfcdwTGAMZoI6aLmZZ7qQuBgqvYAj7UrQe0V29uZVYJlcdpAo7ADuTW2m620alpoyxPCqT4orULVY5ZurG5g+EGMnNJp4bAQPJEXgdCDknGRUpwb6OPNBraYzm1u2uJj9RA3T7HZ2BFLNR9c2lnbmCyUtOqYVvg5qq6prDy/wDR2GAoPuceaWLFHEAGyzeWNWxYX3Imskgye61DXXIu5jHbZywB/pU8cVlar07ZFJxjcRmhJLjbbgKcfYUF1mXkGuhKka77LBDKsYKsFJPmoLibcCVI4pM1223k854NaG8wQd3B4NZGsZrcDJDHNbtNGFJFIGuTy2fwtUouDvIzjIziiaxuZ1YDHaoXm3ZHc/el/wBT7cec81t1f2mftQCEmRdhIHNDSXRU4PxWM+Tx3NCyDM6Eng96wAyK4J4BokShFZl/FS6MhNxPGe1bfUBcoT3ogGKXmwEZ796Lt7hiSfv2pAsoYc8D5phZynevPehYUWW3jLqWXsR4om2iBmDpjGcfkaSLqbQptA4/tU9tqATs/B5oId0WJUeNxKhy2P60Quvto81vcyx7UkO3B7E+aSRao4yhAxXl/Omp26CVt3SHtB7LWGTo6JZzprEf1AXKNkgf7n4qqanY3UV+6qkjE+4bewFT+h9Q6BayLnDcbD+XGKt9wsssBjhRFYgqCRU5RsfiprZQo5oIv2dyh57kcnNGo9uzKhT2oMljRo9LFGElzMGXuwHGD+dKbyGOymcRrkBsE78gnxXNKDRyvFOOw83KDhEhZfBZeTWUHvQDDTqD8AispKYnyB2EkqiVB+zz7wRyTWPwdyxnirHDFaBRJJH7QcYH8hS2XT7Q6gGNxJHG37pp0kPPB7TBodUijePd1DtJ34/kKd22shgyRyruJ4JP9KW3ENrblgjl0bIy4Aod1t9sZiA6h5b7U10JGUserLnHdtLGBMoO7Bx81JDKHfbwF5xz+I1W451CJ1LhgM+4g8You5v9PgtkWKXCv2Yt2AGcmmUmdmPLaGku/wClcSBZHJIHHYVzH1xqUMVzJZWe1mIHUZf3eO351JrXrWWSGS307gk7er9qq1rEcvJcZLHnJ/vVowvbFy5U1SBo36OcAnPc15JMWB55qa5A2scUrlmCceTVSEQgSngM3mtHcknByopaZju9x5rcT+3Ge9Y1hPV3HbniopMqgPwcGoYSesCx9uaPcKpD4zH2Yf61g2BGXbn47GpesAY2+O/5VHKipIM8j+4qGVCpCZz5U/IrAbDY2Bl78HtUzTIvn7UBDliuCeKKeESgvHx8j70GFNnqz/tAT+HzW7yKZjtGQBxWn0khiOBwADUsUAEhLNjjHArBsjkcqFDDkjNRwftJeRnjNSXI2TDccgDvWkCncFHdvNAAygtleJWx35OaJGAAcYI/tXlpkxYPhc1q8oLeOB2oDnskwAORkN3NCrL0/wB447iop5xg80vlnOMZz4oi2PxevtD9wRitrbVAtwFk5Q9wKr4um6AGTt7GoZJmgRXB97eKDdBTLpHrf/56wuLclQhKyY8gds/zrten3S3lhFOoByPFfO3opzPqoguo2AmhkCtjgnjj+ldE9IeoZbYNaM4Bjk2kH7eanz4jxyro6Pd2UdyQGcjnG3xQMmi2SyRk2xYId2TyOKH0jVzPNMlzkFmyreMU4dpTERbBSewJPFGM4zLRkpdFVuoLZbiQCxiI3d9prKsonuF9otlbHG7OM/0rKPBDcV9FWNrOhZIJd4OCeO3xTJbeQW/Ufa04bt9q9/Xlt0XXpoJM4BUfet4NatJAesoViCpYVy/FHNHxp9gAvl6xF3a5A5Bx2+KX3UckzvNbRKAW4DdyPgU4nnWaR41ZGwOBjtSr1BPc2ln/ANAiyvtwidv41lsWdMg/6nYEnhVTsPtJwM1UfVmpBmGnQBRIAGlkX7+BWkWlepb8G61O+MLOxCqDwKW6JpR1H1QlnNO2Hba0nk4roxwj2TUadhvpzSTdyiKNdzgF2B8CvdYsr60kaW4gMcZwV57D711nStGsdDs2itoh7/xSNyzfmarnq+3eaxlLA7WUkZ/Kun0PwOY3EhAGTSe8fLFvNSzXRBKPngYzS6eQ+TSiEW5pXwBiiI1w6qxpb1ir5HzUpu8uDQsw72xyoecMB/WvbWYM2xzS2C6UjlvzrJGDNuRsNWGGdxACdqnj9w/H2oFJGO+N+HjPGfH2r1L4lNkh5qIzh3EhxkHY/wDHsaALsLhkUsD2BH9aOixnCdick0njIinKE5weKYQXHcY5ohQyR9icng84rVmG1icgmhSwaPg4FRm4kC+/xxzQGs9k2NDJuJL9k5/nUBn6BRj4r3lgOfv/AApbfysMj/00AMex342lw3jmopLkyPuj79qrSSuT3NExTSbdoz3oP/A3aG6vExxO4Ax3HzQskqSKwUAYx/Kguo6uAAea3XfvZm8ck0NmCTKFU4IC45FbWED3ModwfccKKAhPVlAJwgOTXSf0b2EFxe9eYApDwAR5NBoZKxxYaUqWMNpaZaRVGWwOPtVftVa09VywEld7AjcK6RalVd3sbMKGYrnsCR5rl+s3m31urOuwBwvfvgj/AFNTStmlCkXy36xkKu7DAzkUysdYks5S0ku+MDCp5/M0oeV5FWUISy8MF7CthawtbNJcyPFJt3e0dvtU+O7Jcadpl2jvraVFcz4LDONtZVFSS5CARzvtHbmspubLeVjRLFLjEv0xTbwq0NLayqGKxDg5IJ74p26vbWscbKQxPLdqhmjtUkaSKQyFxjIPFRcSMsSYrRZgjSIvuOOAazpu3DElxywBzxRM0bRSBIVcI4xuPj71FbWEls88oaSUnGeDzQSZHxyQL6gvLiPSC0kf7MAKjYxg1zy51b9SzRXSRnrltykd6vPqmW6ewgspgEDt1Nn+UD5qgaw6fUMETcEGF3f3rsxdHS+rCdT/AEo+ob1FS3ZbaJRjC92/OoV/SRqbwiK7iSfAxlu9Vi8JDHPBJ8UPGvNVF5MYPcpdF5Qm0k52/FATN1Gx4FTx7Qu0H3GtZUVUx5/vRckgU2ATEbsCo6aWmhahezKkNu3uPBarVa/o+WK1abVbzoMqM+0fAGam5qwUUIEjtUsbseM4qGvRTIAQwbHJqESMpP34NShtycd60it5piwijZyqFyFHYDzWYWSRzncrE8jijo7jkkgnjilS5BoyFiO47mtYyDjc+wrtIx2rbqFkAz3qH6hAQpX8zUrlCntGKHIZI3eVUU7fxEcilF05Le7mmIBxlgcmgb2IryaW9ma0DI3uyfNMrdVYA589qWIMsBTKL2x5B5A/nToSLCDGGViAS4IAA80PfSCKMxINrN+L5qP6iXqK0Gd4PGPmg2Z5JiXJLE8k0H2M3oYafAGkXPzXR/RM8lhbuQuVlYk8cjFUTRVAkxIRkV1HSNNijsILknDEcIc8jzSZdI16Gk2vpFYMhjVTy2AeFz2rjXqPURPrC3ERJWFgFz3O09/4kZq9+s1jsNKNwj4ByAFPeuaWKG+vduzJY5x8c0MKvbA8jao+i7OzP6q3oUh6yI4I5PIyeKHg0W9vC6FjGn+d14etDe3TabDFIFMkYTay8EY/+UxsNcTdtuiUBkBBXwPj+dK5ws6OWNrYB/haZeDeKD8bv+aynFz6isIJmjILEfvCPIPmsp6x/Y/GIVHaGSPLjqNIv9aXy2bptj6fcFio+aZGb6i1Z43aIAHBx4FEbIgVCltxQEtU6KJL6BJID9KgkXb7eSfAxQyPHbKLkXKlIFKkf5jRd9byXM0JWciKMnqIp/FVA9aX/wBLcQaVZuCC5kmYDgDwPzo8behZpdm2vTfU3k1zv3ZG0fAFUTWlTqF0OBjn86sd3eIsKpnC49xpB+s7W8uJIUiUpH3c+TVFojLZVLhSz81k1xbQQhI13Sn8TfFT6tNvnMNspaRzgKgzTXQfRrTJ9Rq6yIpPtjXv/E0XKlbOdtIQ6baXmo3G2ziLnPJ8D+NdV9O+irCxhBvdt3esMqx4QcdhTCxsNPt47dYB0YkOCE80e93H1kSGUNHggEfun5qEpt9FF0CJoyo7SIcMJOAn8qA9Rbl9P6nJOQrG0l2FhgnI8VZNNjV1eS0lWWVE/A/GD2qsfpD2Wfpy9uLpBHJMBBAobO4nv/IUEuTRpYtWcXO3aPnzVw9GenI9V0u+kkjDyOjLCT+6R5qs6Vp8mo6nb2SAhpXC/kK776V0yOxgSG3tlCR+1yRjx3q8mDHDkz586ckM7xSDa6MVYH5q3/oxMf8AjG1jnVZI5InjdW7EYpj+l/ROhrD6paQbIW2pOV7BznB/iP8ASqx6QyfU+ltkgCddxB8eRTraA1xlR2L1H+j307qkbXtuj27kDHSznJOBkVyTUPTOoW3qmfQLNGvLiLGNg8FQ3P8AOu/309u8RnsWLKuOpFnsKGtLnT7C4a+gsSLi4H7Vz+IgeM/wFS5KzplGL2fP+oaPq9kSbrTLhAOCwQkfzFAyXuY1XGCK+mL7UbO4RJGyoZCjoyg44/vzSb0v6M9NW+nfTwQi7IkZmnmHLf8AAFHnG6J8FemfPiXDlTluB3r0ma4ULHFI+TgbVJr6RuPQOg3V/Y3wtI0S3Dbo17SkjjI+1E3GmaDYBYXgWN5yUj9nmna9hWJvVnzfLoWpWMCXd7aSQwM+wM4xk/lUMzDpiMfPeu8fpF0aOf0TqDuoEsH7dSPAUj/SuGz2qGUBTyaKEnj4aGno3TVm1m2ebGxTu57YwaW67ZCy9Q3lvnKLKSp+QeR/erL6f6cGqWcDsAZGVBjzUv6RNKit3tdQjVlkLdOUY42/umkupE3F9iq2gVViljwT2P3rpmltO2mBDGDGE9khPIPxXO9OHTQM4yoG+rP+j/Vp7tbprlCbZW2Kp8N3/tihl6C3SsX/AKQLeQ6agQ/sxMFYZzVN0bNrrFscHlgcfPNdN9UwWlxpNy6nGNpVfvuqoemLRNR9Up1F/Y23tZh23Z/4oYn8Sd27OrwmIMR11YqA2SBxUAZOqS+0j5A/lQoNs5kE+dzn2leP517PBG0adG4ZDgDtXI4bDe9BxgRTgQFsecnmsoJbqeNQqTllA7571lDgG2WXVrqcxCCGHaw4+5oc6jcW0XQnRyZFw2AcjjtTqXTZPqjMjck5LHxx2rb6VXkHUhOc53GuhwkmdjTu7KrcXbQ2t7LazKtwkZYJIT37kVzbW9cM0QZ8As3iux6hplpKZlkgIyvub5z4rlWu+jom1YBbpls+5VF97H4H+9Vx/HsTJCSRStQ1lpbfoqxB8mttF0u91OaO2sFYKx98vhf96uH+HtFRf2FiWbP/AJTk4H/NbWSXekz5hURITlVQeaLnRJxfbH+m+k9M0YRNEkn1A9sk8v4nY/2pxPbSw23RhKS7yCWY9vtSBb+7nkEj72QNuLtxg17cXlzLODG5247A96ndlYuL9DhrKVoCZZkDNjaF8k+BUc2mIyu0uECMoQDtx80NaLdSM7OGEwHsLdhW2x3kSO4l3Kcl8Hucd6FI1R+g/wCotrC3ZpJgpb3MwOBgeP5VyT1/6p/xDqMaW5Y2VqCsWf3ie7V0a80a21SFop22p24fntVOvfQttbu7QySPGWGMj8Ip4RrYJKTVIW/o4McGuHUbkECCM9P4aTjArsT+od1mZliVnSJm2ofxMf8A01R9JsIbGNreOLK/i2kcUYsr2rhHTYqjgDzSzbFXKC0SerpbbWfSt2hhkju0jWZVPbK4/uM1yzSJltNStrjkBZVbPxz3roGoavNHDcp0w4eJlX4AIxXPXjeVdixkSJ9qbHLWxHJSO72V5pcFnIy3BZ7iQBGjGWJx5qHUgI7cXC3MmH5K4+Caqmj3OkSaRaDdLHdCFCWz3k81YLnVI2hQywpKpiCsvHHjP8qnJpaKKSqgu2ij1H/qY3YIVCuAOPzp3pH0WmxrHHNHuYZcb+w7VTpNbmE0QtU6EEanCr2PHNKxcWt7dkuXQuQCAfHeltCrLFPR1ax1O0bfEl6srhsHHYUbcDpwPJIguHjDOGx/QVzWznFlbEWcSgyBRjOcY7U4tvVIgMqvcviNA2MZBJ4x96rDIiyyJm36VtYNn6KmhdAsuobYUTyM8t/TNcUiMaIZWUdOPPuI/E2Owq1+pNbuPU2vq4BaC0QLEG/ePdmx9+38K99G6avqPXEae3SPTbd/enfc/fB+3k1S7FmlJ6H/AOiL0001ufUWoojs5ZLZW/8AGAeW/M09/SToUDej9UnWNN6R9QN8beauVnb29pZrbxRqIcnCqO3mknr9kl9D60sSkFbRjgjHimaVD1UaOJ6dDJPZyAglViLBhwPvVj9EwXdrpcsTW0gDuZVJXhlx3/pVcttTH6qMUYCkIRkfHxXefT8UK6TawQojKsQUswz47UsoqapkViU00cZ9Zaqs0C2lmCHd9xwO2KM9G6fJpumPJMAk9y29mf71f9X9FWN1qMd4s8cTMfwbO+PAon/ClvFCI1vmdiP31zt/L4qfilFUhPxpLpldnNvLGIoyUMZAIUE5JFexQTdRD1FfOV24ppqOmrpZQyLvQ+4SKPxHxmhklgijdlcCTORg+45qE249k5XF7QM6wIxUW4IBxksc1lGwm3MSl5huxzkc1lLzRTmi7S3MSkJuwR7j/OtGLdLdvcADOTUM8qwxM7D2Y4IGccV5FdS3KRhQGRxuP2Fdfs7lGjL666TxxpC0xZRgjsaCitIZZBMLXEiscbhwKc29sY41ZnBYHsfFDRGd5ZhNIAoOFCjtms0+2IvloV3vpm3uL2WZCEGAFUdq2g0C3jjkEgUu3Y4ziiJWu4pgNm//ACsGwD8VMrOYQ0jAEL7x5OPihaXoZRVCUen4JFMMmWhUd2OM/ehvobS2m2wtGxEZIx2GKfSODC0ZYoX/AHm8Ckb6LYKshiuZVBGXKknnmlbXoWVejxIpbgsZvaCuFAGAP41AllaXNs8CI8b4xuBPeprnqWwiQ3LSIxBRQO5x2NRiz1G7m6lrH01UkgZGOeKW2Tbd6AP1XNZRIRCZjnkGtcXWySWSLEYBJCjx4p29tcwPCs1z75XJxW/1khtoo3tW27irvjgijszW66K89xJFsiltnBwAHK8EYre5tJryEC3jBdSQQR8femk9wksULBGdFfDZHjOK3haIhpWTaAx2qGwPIJoPRqrVlC1SwmKrbmPY7Srx8Y5oC30OS1uXluEILKScjvVzurlLqURG2LSE7lbP4TQt9cGaaTphWKJgKfHj/Wl5HNNRiVv9W9REZB7FH5c0RaQTxRyGaUFMZXJ7nxTmJB0uq67IkGQmOM9jR0WkiaI7o0kDqpG3jb3JrONoEYOfRVrdJTMqhtzFcn4oObTtTnmBPTjiXIAUYNWafTZrbPTQnbxkDJOBzQzPPbBZpIXLbtqo47tih0ZRcO0QC0urReijftAoABPJz5oXVnigto0WbdPCMnHyfmmtrcROzy3vtkIC/B7+KQahoFxNcNHZblhkYudxJIz4zTxcbH5JlbF50GMkRYsMgYPzV69Caha6baCzwUnkYtJKR+LIzSe29JNZyozMsqIdzZPc0wuoZokDpAWzhvb5FPKafRlL2i8W19tvEubTUDFE496vyuTQ/rLWbRvTesh7iRW+meNVB9shIxn+ZqtR2dzcaeei7q2eUPHBHFVP1Nb6rcxC1CySor8hOcn70U70VWaXRXdNYSKySsQPtX0no8doI7Se1nJVoxlM9yQOSK4VoXpy6lhthcwtCjy5k3qQ20HkfbNd0sLq2YxCKxkV1QAADx+dUsfFrsYXNzGkwwr58YGRXj20d0hDyFQcj2nGfzqOyeCZHVEeKVV/DJ3P3otbeNVB3DPfGe5opWXtUB3VhadGNpmyIoyqgtn+NVq80gyuJraISN29xxj71bZozNCypEvUH4S3YGoobRS7tJHtc+0lDxiknFMWUFJUynIqIirJsLgDJXtmsqz/AOH9PHDDn8qyo+JEPx4hEN2whKyKM5yd3gVPa3kEcrLtxlQcfFLvoxcKBJOTG3Gc88VHIBA+XBdnwMijyaC5S6ssS3MErGOM8gZP2qJ09jBD9qqpgu5Z2MTSIgXjDd//AE0wia7gsOCzAe3jvnFPzsMJDQxiVMyjAVsDn481HdqkcXVkTIP+hpbb3zPMYRbyuFXHbGW796YtGRtE9vlSOMDPNLyY6yMDkuBNNNE8DssYXBA/ET/tU9jaLD1IoY2KTEiRm8YrfTTPEWBQMm7z3/nTRx7eB3+KZR5BbvtCd0e2ZgLXKqPawwcUTBaSOsqklAR7WXg5xRJDKAgDENx+Vb5kEf38GioJGaFV1YOrjqMG2j9m3kcc1hnSEtbMFfYoYgkfwFb6lE8kR3uVjZQMDzSkaQjo8kU8sksnLfmPApH/AILK10L9TmaSMwQHbHISfvnOf6UL9CqxENPIZGA2L4NP4bGR4I+rCVZUxj4z3o+IokYD2q715Xtya3/ROEpbZSUsJpQ8lsjBNoyzDnGOcV6ujCOEy9Fxu+TyPmrbNLJIAvRETu4VSD+6Oe1Km0zVFlieS5Uow2YYfJ7Gkatg8SemK9scNkEb3qgIK+TuJI/tWttJcBoZIWzHI2OPHzTzUNAcyqFwkW3l887viptJsDGPcY1Rc4GecVuOzLF6EV1euqvcI+HMuduO/NSXl+RdQyTiNpG/Ah7AY70bqekyxsgiQKrf+RR+Cldvaxw3wlv7drhVIVSh54+KztOhJqUXQO8i3NvMVtU6isfe9QxTTGI5j3KI8goe2TRNxaym4naJZFt5mzHuX8Iz2+/ih0gvrCckRLtZdrjPYf5qVp2QnJtmilA6kwyO47KDgH869KM1wsMcWZCpC5PAFRTWV3LKtybhUiYfhXuMd6IDSx9PqKdzH8fwK3RqSC7YlTKqkt04WOQPPzSu3luIkK2qDc4x1vJ5705sDdJI7wKwzlSrDgrmo7ia2aV0ePpKSVGRj8zTWGP+nkd/cRI4u9kq7eVOMg/NMItQ2kdIyKrIex8+KWWi2qkyR7JcrtDP2Bz5+1E21lJfyyLHOiIDuynz8CjzKKcloZ2t79I4eV2mSVQGY9l+wpjb3cZYvCA4zuwT2H2quidrG52ujSYGSG/dOfFMo4Z2kjuQAELAtxxz3FUTZ0xbSLALhOihbI3eVrY2YcKYnK//AKmoC88bpi3BjyF4OeD5xQ94FEgnVpwowwCcKfzql6KBJs7wk5njB+MH/esqD9cL+82D59pNZS3j+gc39i5pl3GLdtIHBJ+aniuRJu2KsjYCp4+xqCbpFF3wsWGTnb/KjdKgtDE0k5MZGFGGx+dROVbehpDp0TxqwJGQGIDVNDCsckiknbgDB8Gg454I5xskbBAwAfFSXGJCskc5AHJXxTqS9IsiZ44GcMJSOCMLxmiFEZQZYbcUDKzpJCEjwuCePBNbvdpDsDA/5ScU0Zb2gu2bve2cTtGWAIIHbvnn+1SoqMSyOcjgAmhcR9ZXnjCqQDgjjPYUdIvUCtGoH9KeNsz0axSKu7cwbb5zXo8nAIH371DNZxTFepkbWzgHuawRSQxkRLu8DLeKOwUvs9lUOu7ZgDuT4rLVE2Eqo47H5rCrTRBWYqxOSF+KgKGy6rByY2IIUntS3voZfQRKxMXTyAzfvUq1C2m+oRofc6jABPtzXk9zerJCUiVolUtKx+aFl16OWVF2+9Bnb3JbxSuSaphi60S3qXidEpDvdVIZh3Hz/Ogzc3hjYxxsWLBQjd1PyKMS/lTcsUg6keDJ1e35Cl+rajI1qZ7GdTfJyQBwM/FcTzfOgxyK2gW5u9QWQRGR5Crg4k4INef9ZbiZ05JUbyT2JP8AzSFbrUb28UXjAFCW3Hjmms6XDyqRP7toXG7gkVWMX2xJtyXVEt3qt2tqVe6QO2VK98Uvs7y9jZcyKTnG5l44HOK9sEmHdEbqBs7v3a3v7mRLRZolVTG6jbt4APetZySUu2HadcXt2DCzoYxkbiBx9xWjx3VoCXQSoxxv7+ag/W0JcTPB0fqGCqIxgL98U6t3tpDHbKxkUnDAHvx3oppjRgpCC7gcOqQt3bnAyO/IqOQ3EFwJJVBj27jk+fA/lTmXTpFVzp6jprIfczct81p+rjclUCMBIhyFOcH/AENLOL7QZ4pRfQIL9mUKiPnbyw8/FH6Xa28skcV24ZWU+1hkmhtQspI0iRo+k6xjYFOCxHnHzUAjaHG246kkcYfdnk5AJBo3JPYlSixpqWk2srR/q9o4el+NP8w58Unt5EsblXt1bYsuNpHBGOT/ABoyy61xP9VbxjqTKMlmyMA9sfxoe8jaa9AlhKh1yG3YBxxmhKVjzfJdUPJNRt5IV6MMPuQct3BxzQUKW9pYs31M0sUgLsvfDE+KSXEC29xDiNpLdM9VS2D+YNapexGQLZFpAw3JGf3fgVozkgeSaLvpd8pgGx+oinueKivLrZujW6JLDAjA7f71R/1jeQEhU6RUH2/GTk0SmuTmeCS5dXZFySowRz2qnlfQ35D+ixRzQbF3XTqccqyjI/pWUO2rlzuS3hKkDBOM9qym5IfyQGdkS9kWclmEa8nn4oNxzjxu/wBaysqZOJLbgdafjsi4/mafFV6ZG0Y2LxisrKaJTGYxPUXnxU0qqbSLKg+4HkfesrKcrIyTlUzz7j3ry6ZktvaSvHg4rKyqxA+jWxdmdtzE/tPJ+xqediHIBIH51lZTIT2aTe1AV4PPIoTcWuYAxJBUkg+eRWVlBlI9guuu0WmzNGxRiBkqcHvQkUUf1TtsXdjvjnsKysqMgrsqvquaVdRYLK4BAyAx59tB6XI5PLtyvPP2FZWVyT/sJL+xl006CFolLRRk47lRUOrxRIUKRouAeygVlZXUyr6BdOjRrOZ2RS4ZfcRz4oKzANvqaEZUT/hPbvWVlI+yMv1BNbRVeXaoGz8OB+H2+KY2YCabJIg2ybE9w4Pf5rKyl9k12PtPGdBGefZn+OTU+lgK2FAA+B+QrKyqR9HSuxV6uJN/p2TnEjY+3FJFYnCkkgo2QfPNZWVOf7EJ/ujX07I51CVS7bVj4GeBzWusMwluMMfbA2Oe3urKyll0M/1NbQl9QlVyWHbB5/doqSCGLY0UUaMU5KqAe9ZWUsCSBpFD3BLgMSvJIzRfqS2t4rKNooIkYhMlUAJrKymkI+hWnAwOBk/3rKysqZM//9k="/>
          <p:cNvSpPr>
            <a:spLocks noChangeAspect="1" noChangeArrowheads="1"/>
          </p:cNvSpPr>
          <p:nvPr/>
        </p:nvSpPr>
        <p:spPr bwMode="auto">
          <a:xfrm>
            <a:off x="0" y="-8842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VE"/>
          </a:p>
        </p:txBody>
      </p:sp>
      <p:pic>
        <p:nvPicPr>
          <p:cNvPr id="10" name="9 Imagen" descr="criollo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79956" y="685800"/>
            <a:ext cx="3764044" cy="2819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12 CuadroTexto"/>
          <p:cNvSpPr txBox="1"/>
          <p:nvPr/>
        </p:nvSpPr>
        <p:spPr>
          <a:xfrm>
            <a:off x="7086600" y="4343400"/>
            <a:ext cx="1547090" cy="203132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VE" dirty="0" err="1" smtClean="0"/>
              <a:t>Landrace</a:t>
            </a:r>
            <a:endParaRPr lang="es-VE" dirty="0" smtClean="0"/>
          </a:p>
          <a:p>
            <a:r>
              <a:rPr lang="es-VE" dirty="0" smtClean="0"/>
              <a:t>Yorkshire</a:t>
            </a:r>
          </a:p>
          <a:p>
            <a:r>
              <a:rPr lang="es-VE" dirty="0" err="1" smtClean="0"/>
              <a:t>Duroc</a:t>
            </a:r>
            <a:endParaRPr lang="es-VE" dirty="0" smtClean="0"/>
          </a:p>
          <a:p>
            <a:r>
              <a:rPr lang="es-VE" dirty="0" smtClean="0"/>
              <a:t>Hampshire</a:t>
            </a:r>
          </a:p>
          <a:p>
            <a:r>
              <a:rPr lang="es-VE" dirty="0" err="1" smtClean="0"/>
              <a:t>Poland</a:t>
            </a:r>
            <a:r>
              <a:rPr lang="es-VE" dirty="0" smtClean="0"/>
              <a:t> china</a:t>
            </a:r>
          </a:p>
          <a:p>
            <a:r>
              <a:rPr lang="es-VE" dirty="0" smtClean="0"/>
              <a:t>Chester </a:t>
            </a:r>
            <a:r>
              <a:rPr lang="es-VE" dirty="0" err="1" smtClean="0"/>
              <a:t>white</a:t>
            </a:r>
            <a:endParaRPr lang="es-VE" dirty="0" smtClean="0"/>
          </a:p>
          <a:p>
            <a:endParaRPr lang="es-VE" dirty="0"/>
          </a:p>
        </p:txBody>
      </p:sp>
      <p:sp>
        <p:nvSpPr>
          <p:cNvPr id="18" name="17 Rectángulo"/>
          <p:cNvSpPr/>
          <p:nvPr/>
        </p:nvSpPr>
        <p:spPr>
          <a:xfrm>
            <a:off x="533400" y="4526340"/>
            <a:ext cx="5257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VE" sz="2400" u="sng" dirty="0" smtClean="0"/>
              <a:t>Finales:</a:t>
            </a:r>
            <a:r>
              <a:rPr lang="es-VE" sz="2400" dirty="0" smtClean="0"/>
              <a:t>  “AUTOABASTECIMIENTO”</a:t>
            </a:r>
          </a:p>
          <a:p>
            <a:pPr>
              <a:buFont typeface="Arial" pitchFamily="34" charset="0"/>
              <a:buChar char="•"/>
            </a:pPr>
            <a:r>
              <a:rPr lang="es-VE" sz="2400" dirty="0" smtClean="0"/>
              <a:t>Mayor importación de cerdos razas</a:t>
            </a:r>
          </a:p>
          <a:p>
            <a:pPr>
              <a:buFont typeface="Arial" pitchFamily="34" charset="0"/>
              <a:buChar char="•"/>
            </a:pPr>
            <a:r>
              <a:rPr lang="es-VE" sz="2400" dirty="0" smtClean="0"/>
              <a:t>Mayor importación de materiales </a:t>
            </a:r>
          </a:p>
          <a:p>
            <a:pPr>
              <a:buFont typeface="Arial" pitchFamily="34" charset="0"/>
              <a:buChar char="•"/>
            </a:pPr>
            <a:r>
              <a:rPr lang="es-VE" sz="2400" dirty="0" smtClean="0"/>
              <a:t>Introducción de enfermedades.</a:t>
            </a:r>
          </a:p>
          <a:p>
            <a:pPr>
              <a:buFont typeface="Arial" pitchFamily="34" charset="0"/>
              <a:buChar char="•"/>
            </a:pPr>
            <a:endParaRPr lang="es-VE" sz="2400" dirty="0" smtClean="0"/>
          </a:p>
        </p:txBody>
      </p:sp>
      <p:cxnSp>
        <p:nvCxnSpPr>
          <p:cNvPr id="19" name="18 Conector angular"/>
          <p:cNvCxnSpPr/>
          <p:nvPr/>
        </p:nvCxnSpPr>
        <p:spPr>
          <a:xfrm flipV="1">
            <a:off x="5410200" y="4876800"/>
            <a:ext cx="1524000" cy="3048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19 Flecha derecha"/>
          <p:cNvSpPr/>
          <p:nvPr/>
        </p:nvSpPr>
        <p:spPr>
          <a:xfrm rot="5400000">
            <a:off x="394716" y="3034284"/>
            <a:ext cx="609600" cy="637032"/>
          </a:xfrm>
          <a:prstGeom prst="rightArrow">
            <a:avLst/>
          </a:prstGeom>
          <a:solidFill>
            <a:srgbClr val="7030A0"/>
          </a:solidFill>
          <a:ln>
            <a:solidFill>
              <a:srgbClr val="92D05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5" grpId="1" animBg="1"/>
      <p:bldP spid="6" grpId="0"/>
      <p:bldP spid="6" grpId="1"/>
      <p:bldP spid="13" grpId="0" animBg="1"/>
      <p:bldP spid="18" grpId="0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304800" y="152400"/>
            <a:ext cx="8229600" cy="1143000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VE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EVOLUCION DE LA PRODUCCION PORCINA EN VENEZUELA</a:t>
            </a:r>
            <a:endParaRPr kumimoji="0" lang="es-VE" sz="36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9 Flecha derecha"/>
          <p:cNvSpPr/>
          <p:nvPr/>
        </p:nvSpPr>
        <p:spPr>
          <a:xfrm>
            <a:off x="1371600" y="1905000"/>
            <a:ext cx="609600" cy="637032"/>
          </a:xfrm>
          <a:prstGeom prst="rightArrow">
            <a:avLst/>
          </a:prstGeom>
          <a:solidFill>
            <a:srgbClr val="7030A0"/>
          </a:solidFill>
          <a:ln>
            <a:solidFill>
              <a:srgbClr val="92D05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11" name="10 CuadroTexto"/>
          <p:cNvSpPr txBox="1"/>
          <p:nvPr/>
        </p:nvSpPr>
        <p:spPr>
          <a:xfrm>
            <a:off x="152400" y="1828800"/>
            <a:ext cx="11792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VE" sz="4000" dirty="0" smtClean="0"/>
              <a:t>1989</a:t>
            </a:r>
            <a:endParaRPr lang="es-VE" sz="4000" dirty="0"/>
          </a:p>
        </p:txBody>
      </p:sp>
      <p:sp>
        <p:nvSpPr>
          <p:cNvPr id="12" name="11 CuadroTexto"/>
          <p:cNvSpPr txBox="1"/>
          <p:nvPr/>
        </p:nvSpPr>
        <p:spPr>
          <a:xfrm>
            <a:off x="1981200" y="1752600"/>
            <a:ext cx="6096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VE" sz="2400" dirty="0" smtClean="0"/>
              <a:t>Aumento del dólar de 14.5 – 40 bs</a:t>
            </a:r>
          </a:p>
          <a:p>
            <a:pPr>
              <a:buFont typeface="Arial" pitchFamily="34" charset="0"/>
              <a:buChar char="•"/>
            </a:pPr>
            <a:r>
              <a:rPr lang="es-VE" sz="2400" dirty="0" smtClean="0"/>
              <a:t>Todos los precios se disparan y disminuyen centros de cría.</a:t>
            </a:r>
            <a:endParaRPr lang="es-VE" sz="2400" dirty="0"/>
          </a:p>
        </p:txBody>
      </p:sp>
      <p:sp>
        <p:nvSpPr>
          <p:cNvPr id="13" name="12 CuadroTexto"/>
          <p:cNvSpPr txBox="1"/>
          <p:nvPr/>
        </p:nvSpPr>
        <p:spPr>
          <a:xfrm>
            <a:off x="381000" y="5029200"/>
            <a:ext cx="11792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VE" sz="4000" dirty="0" smtClean="0"/>
              <a:t>1990</a:t>
            </a:r>
            <a:endParaRPr lang="es-VE" sz="4000" dirty="0"/>
          </a:p>
        </p:txBody>
      </p:sp>
      <p:sp>
        <p:nvSpPr>
          <p:cNvPr id="14" name="13 Flecha derecha"/>
          <p:cNvSpPr/>
          <p:nvPr/>
        </p:nvSpPr>
        <p:spPr>
          <a:xfrm>
            <a:off x="1600200" y="5181600"/>
            <a:ext cx="609600" cy="637032"/>
          </a:xfrm>
          <a:prstGeom prst="rightArrow">
            <a:avLst/>
          </a:prstGeom>
          <a:solidFill>
            <a:srgbClr val="7030A0"/>
          </a:solidFill>
          <a:ln>
            <a:solidFill>
              <a:srgbClr val="92D05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15" name="14 CuadroTexto"/>
          <p:cNvSpPr txBox="1"/>
          <p:nvPr/>
        </p:nvSpPr>
        <p:spPr>
          <a:xfrm>
            <a:off x="2286000" y="5181600"/>
            <a:ext cx="47818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VE" sz="2400" dirty="0" smtClean="0"/>
              <a:t>RECUPERACION</a:t>
            </a:r>
          </a:p>
          <a:p>
            <a:r>
              <a:rPr lang="es-VE" sz="2400" dirty="0" smtClean="0"/>
              <a:t>BAJO CONSUMO DE 7,9 – 4,5 KG </a:t>
            </a:r>
            <a:endParaRPr lang="es-VE" sz="2400" dirty="0"/>
          </a:p>
        </p:txBody>
      </p:sp>
      <p:pic>
        <p:nvPicPr>
          <p:cNvPr id="17" name="16 Imagen" descr="C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15200" y="3048000"/>
            <a:ext cx="1447800" cy="1134300"/>
          </a:xfrm>
          <a:prstGeom prst="rect">
            <a:avLst/>
          </a:prstGeom>
        </p:spPr>
      </p:pic>
      <p:sp>
        <p:nvSpPr>
          <p:cNvPr id="23" name="22 Flecha a la derecha con muesca"/>
          <p:cNvSpPr/>
          <p:nvPr/>
        </p:nvSpPr>
        <p:spPr>
          <a:xfrm rot="5400000">
            <a:off x="6915912" y="3294888"/>
            <a:ext cx="978408" cy="484632"/>
          </a:xfrm>
          <a:prstGeom prst="notchedRight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4" name="23 Imagen" descr="IN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64124" y="2514600"/>
            <a:ext cx="2498651" cy="2286000"/>
          </a:xfrm>
          <a:prstGeom prst="rect">
            <a:avLst/>
          </a:prstGeom>
        </p:spPr>
      </p:pic>
      <p:pic>
        <p:nvPicPr>
          <p:cNvPr id="25" name="24 Imagen" descr="DO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5000" y="3505200"/>
            <a:ext cx="383005" cy="539045"/>
          </a:xfrm>
          <a:prstGeom prst="rect">
            <a:avLst/>
          </a:prstGeom>
        </p:spPr>
      </p:pic>
      <p:sp>
        <p:nvSpPr>
          <p:cNvPr id="26" name="25 Flecha a la derecha con muesca"/>
          <p:cNvSpPr/>
          <p:nvPr/>
        </p:nvSpPr>
        <p:spPr>
          <a:xfrm rot="16200000">
            <a:off x="5225796" y="3613404"/>
            <a:ext cx="673608" cy="304800"/>
          </a:xfrm>
          <a:prstGeom prst="notchedRightArrow">
            <a:avLst/>
          </a:prstGeom>
          <a:solidFill>
            <a:srgbClr val="FF66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7" name="26 Imagen" descr="cochino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48500" y="4495800"/>
            <a:ext cx="1143000" cy="1143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304800" y="228600"/>
            <a:ext cx="8229600" cy="1143000"/>
          </a:xfrm>
        </p:spPr>
        <p:txBody>
          <a:bodyPr>
            <a:noAutofit/>
          </a:bodyPr>
          <a:lstStyle/>
          <a:p>
            <a:r>
              <a:rPr lang="es-VE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PORCINA EN VENEZUELA Y SU DISTRIBUCION GEOGRÁFICA </a:t>
            </a:r>
            <a:endParaRPr lang="es-VE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410" name="AutoShape 2" descr="data:image/jpeg;base64,/9j/4AAQSkZJRgABAQAAAQABAAD/2wCEAAkGBhAPERUSEhQUFBUWFRgXFhYYGBgWGBgXFxgdFxUYIRgfHTIfIB0jGxcXIC8gJSg1LCwtGB8yODAqNiYrLCkBCQoKDgwOGg8PGjAhHiQvLDQqLDUyLSw0KSwsNSw1LDAvMi0sKSovLiwpLDQ2KTA0Ly8pLCwpLCwpMiwsLywtLP/AABEIAH4AfgMBIgACEQEDEQH/xAAcAAEAAwADAQEAAAAAAAAAAAAABQYHAQMEAgj/xABIEAACAQMBBQQFBQ0FCQAAAAABAgMABBEFBhIhMUEHE2FxIjJRgZFicqGisRQjJCUzQkNTgpKywdJSY3Sz0RUWFzQ1c6Ph8P/EABoBAAIDAQEAAAAAAAAAAAAAAAADAgQFAQb/xAAxEQACAQMCAgkDAwUAAAAAAAABAgADESESMQRBBRMiUXGBodHwFLHBcpHhMjNCUmH/2gAMAwEAAhEDEQA/ANxpSlEIpSlEIpSlEIpSuma8RPWYDzqDuqDUxsJ0AnAndSvlXBGRyr6qYN5yKUpRCKUpRCKUpRCKUpRCKUpRCcFq6p7tEXeJGPjUDdu0zyEn0UBwPI4rz7ka7nHe45cezw+Ga8zX6cZSwpoLciTa+bXt4+gl5OEGLmS/+8MefVbHt4V4bdUnkcu2Bg4448vh7K+PujMrEIJOijmAOmB5Vxa2Xfu+fQxxwOh6Cst+KrcVURGtU7RstrA2B57f95ywKa0wSMY3ndpuqiJSrZPH0cfTUhba3G5wcqTyzy+NQ9pJhWHdBx1PHh76+BKDCQeYYbvtA6+6o8L0nXoU0UMLAHBB5crn0t4TtSgjkm0tW+OWRX1VWForuoRs5Unj0YDJFS2h3bOpDHJU8/A16Hg+lTXq9W6WvexBuDYAn0MpVeH0LqB/Ek6UpW3KsUpSiEUpSiEUpSiEgL22eF2cDeRwd4efMf8AumjrE6sjY3j8ceHlU9iobVLFd8FUckjju4A95xzrzPFdH/TP9RT7S5uhH+29rAnytL1Ot1g0Ng9/hOm1/BZSH9VuG99hri9m7qVnQghx0IOD/wDcaJprnlCP2nP8jXaNLk/Vw/W/1rOWlxPVdXTQgA3XDXXvGVFxHlk1aieWds+s+rW4SCHOQWbjgHPE8vgK+NK08D77JjHQHl5muG0uT9VGfIsP510vp5HOFx81gfoINSIqoyF6V1QdkWbfvPZN/Sc7JBs2Tvt7zrWbErmJc5yFx0z1xUzpNiYk4+sTk+HsFd1hbqiDAxw455++vTWz0d0b1JFaobtkgDAXVvb5tK1avq7KjH3tFKUrclSKUpRCKUrg0Qio/WdobayTfuJUiHTePE+AXmT5CqlrW3UtzK1rpu6SpxLdMMxR+Cj89/o86zrWNpLe1kbuPwu65PdzffMHqEHLgfZwHjVylwrPv89oh6wXAmiX/adIylrW0cp+vuWFtF5je9I1S9U7Trxs5vYk+TawF/8AySY+INUDUNTmuW35pGkb2sc48hyHurzVp0+Epry+ecrNVY85Y7zbS4k53N8/nMIx8FB+2o2TXZz+ln988h/0qOpVkU1GwkNRkhFtDeL6tzcDylk/qqUs+0bVYvVu5T4PuyD6wNejZ3sy1C+wwj7mM/pJcqCPBfWPwx41pmgdj+n2xU3B+6ZDyDkKmRx4Rg8feTVatXoLg2JjURztIDZPtV1W4YILQXftMYaMjzbjGPfitbs5ndFZ0MbEcUJDFT7MjgfdWca92sQ2kjWljbd68ZKcBuxhl9YKijebGDnGORqJ2c7Tb+9W9DmNdyymljMa7pR0HAg5JPPr7KoVKDVBqVQoj1cLgm81i91eCD8rLFH891T7TXj1La+xtghmuIkEi70ZLZDKMcQRwI4ivzxpelrepIzTILnvY93vplQNGVYyMWfiSGCcj1PCrD2kac9tbaXC5UlLd1JQ7yn0k5HqMVL6NQwUtn+Jzrja9psmk7Y2N3J3VvPHI+6W3VznAwCeXiKmqzjYK50I3IFirCcxNxIlxu+jv+scc8Vo9UqqBGsAfOOQ3F4rN+1HaeUvHplq27LcY7xh+ZG3DHhkAk/JHyq0g1gl/qUltrU91cwTld+RUwh9XARGGeBG6Oh607hEDOT3D1i6zELidm2uopp9vHp9t6O8uZGHrbh4c/7TkHPgMdazurLtFbzX9080EVxIHxur3MmVAUADkR09vWvVpnZRqs+PvHdD2ysE+qMt9FbCMlNe0c85TCk7CVCvuGFnYIilmPJVBYnyA4mte0vsQghXvL25yq8WCYjQDxkbjj4VMjaLSdMs5Z7CKOQROsTGPmXflmVhlhyyQTSm4xTimNX2jBRP+WJRNnexq+ucNPi2T5XpSEfMB4ftH3VoGkbP6JpU0cWUe6dgqlyJJd48vRAwg8cCujYbtQN8t0Z1SMwp3yhc/kgDvZJ5kEc+HrDhWVbH3TS6tbSt60l0rt5sxY/bSCKtXUKhsByEmNC205vL9tF2lX894+n2ESpIJGjDkhnYpneIz6KjAJycnhVY2VW5TX4UupDLMkzqzFi/Hunzgnpx9lRur6hPbavczW/5SOedlO6GwMMHbB4cFJPuzUt2V3EVxqolunczneeJiQFeQght7hz3ScAcOB8Kb1Yp0yVGNPnc/iR1amz3zx7Jf9ab595/lTVz2VSxpLdNKu/GthMXQc2QbpZfeMivDp63i6jK9pC0siy3CgBGYDf34yTjgMBieJq/9nvZZcW4na7Kp31u8ARTvMok9ZifVzgchmu1nVVOo7gfmcQEnEzvWF0+SEzWyvA/fhBA8olJj3N7vOWRg4XmRXu2rP4u0kn9TN8O8H8q0bTexGwiOZpJpsdCRGvv3Rn61WW8tdJCxxzCz3Yl3Y1cx+gvDgATw5CktxaAjTc29owUjm+JXth9pNGuLkR2Vt3c3dsd/ulT0RjeGQc8citDqGsdKsijPaLAhKlRLCqZGefpL7uGakrKBo41VmLkDBY8z41m1SrG4v5x6ggZi/uxDE8rZIRGcgc8KCxx48Kz8duenY/J3Plup/XV12l/5O5/7Ev+W1fnrRdbsotOuoJY964lIML7indG6o9cnI4g8qs8NRWopLAnIkKjlTiaptD2vRW9tBcQwtKLgSFQzCPd7ohWDc+p6VYNpdXkTS5bmM7kn3P3ikcd1ioPUdM1iG00ZXTNMBGMpdMPIyqQfhWw7Un8Ry/4Nf4FqVSiiaLDmfvIq5N790zrRtVnudH1V55XlbMPF2LY9Ics8vdUTp5/EV3/AIyD+EV37NXcaaNqas6qztCFUkAsQQcAcz1rjQ7GWbRbpIkeRmvIQFVSxOFGeA86vWC6v1D8RO9vD3lRgu5IQxUle8jZG+UjcGHllfoqf2XsGt9WtI39YTQMfDfUOB8GFXfSeyZ7qzsxcfg7xPKZVIBZonk31XgcA+fLeNXW/wBN0mwma+n7qOViCJJDkjChQEXpwA9UZpdXi1yq5JuPaSWkdzKRs5sjdvrkt00JFus9xl39EMHVkAUHiwO9zxjxqyaR2TafZzG4Ys+65eMM26kQB3l5c932senKoDaHtzUZSyh3v72XgPdGOJ95HlWaa5tTeXxzcTPIOi53UHkg9GoLSr1Mk6Ra06WRdszbta7WNMs8rG3ftk+jCAVz1y/q/AmqDrPbdfS5ECR269DjvH+J9Efu1nVKs0+CpJuL+MW1ZjJHUdo7y5OZriaTwLnH7o4fRVuh0a3Gjm4nhjMpRij7gVvSbdh4rjPt49DVc2U2Xe/lxxESkGR/YOe6PlH6OdXx9POt3CWkHo2VuR30q+qxUYEaHrgcB5k9Bkqsq2AwBkyABYyydi+kmDTu8YY7+RpB8wAIp9+6T7xV/rqtrdY0VEAVVAVQOQAGAPhXbWHUfW5bvmgo0i0jdpFJs7gAEkwSgAcST3bdKoHYnpIFtP30OG74Y7yPBx3a8t4ZxnNajXAFdWqVQp3zhW7AzK+2bZ65untVt4JJQqyg7i5C5KYBPIcj8K7NH2e127jeC9dYrdrd4gg7vIYqBG26oJOMdWrUCK5pg4lggSwxznOrF7zNtH7ELKIhrh5LhvZ+TT4D0j+9U1fbX6RpEfcq0abvKGEBmz1yF4A+LEVJ7T7KpqEe4008Q/upCgPzl5N76zTUOwWZc9xcow6CRCh+Kkj6KajLV/vOfCRIKf0CeXaLttupspaILdf7bYeQ+X5q/A1nd3eSTOZJXaRzzZmLH4mrjc9jmrIeEcT/ADZVH8WK8n/C7VhztHPlJD/XWnTbh0HYI/eVmDneVOlXa37LNTPOzP7VxEo+qc1Oaf2SX/WOwh8W7y4Ye5iVqTcTTHMSIpseUzWxsJZ23YY3kb2Ipb7OXvqwWmykMLD7tmCseVtD99nbw9HIWtSs+ylmAF1ezyL+qiC28flhelWvRNlLOxGLeBIz1YDLnzc+kfjVSrxy7L8/f2jFoE7yjaVsdd3qLG6f7Psh+hUj7olHXeP5gPXqetaJpelQ2sSwwosaKMBR9viT7Txr1AVzWZUqs++0tIgXaKUpSpOKUpRCKUpRCKUpRCK4xXNKITjFc0pRCKUpRCKUpRCKUpRCf//Z"/>
          <p:cNvSpPr>
            <a:spLocks noChangeAspect="1" noChangeArrowheads="1"/>
          </p:cNvSpPr>
          <p:nvPr/>
        </p:nvSpPr>
        <p:spPr bwMode="auto">
          <a:xfrm>
            <a:off x="0" y="-571500"/>
            <a:ext cx="1200150" cy="12001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VE"/>
          </a:p>
        </p:txBody>
      </p:sp>
      <p:sp>
        <p:nvSpPr>
          <p:cNvPr id="17412" name="AutoShape 4" descr="data:image/jpeg;base64,/9j/4AAQSkZJRgABAQAAAQABAAD/2wCEAAkGBhAPERUSEhQUFBUWFRgXFhYYGBgWGBgXFxgdFxUYIRgfHTIfIB0jGxcXIC8gJSg1LCwtGB8yODAqNiYrLCkBCQoKDgwOGg8PGjAhHiQvLDQqLDUyLSw0KSwsNSw1LDAvMi0sKSovLiwpLDQ2KTA0Ly8pLCwpLCwpMiwsLywtLP/AABEIAH4AfgMBIgACEQEDEQH/xAAcAAEAAwADAQEAAAAAAAAAAAAABQYHAQMEAgj/xABIEAACAQMBBQQFBQ0FCQAAAAABAgMABBEFBhIhMUEHE2FxIjJRgZFicqGisRQjJCUzQkNTgpKywdJSY3Sz0RUWFzQ1c6Ph8P/EABoBAAIDAQEAAAAAAAAAAAAAAAADAgQFAQb/xAAxEQACAQMCAgkDAwUAAAAAAAABAgADESESMQRBBRMiUXGBodHwFLHBcpHhMjNCUmH/2gAMAwEAAhEDEQA/ANxpSlEIpSlEIpSlEIpSuma8RPWYDzqDuqDUxsJ0AnAndSvlXBGRyr6qYN5yKUpRCKUpRCKUpRCKUpRCKUpRCcFq6p7tEXeJGPjUDdu0zyEn0UBwPI4rz7ka7nHe45cezw+Ga8zX6cZSwpoLciTa+bXt4+gl5OEGLmS/+8MefVbHt4V4bdUnkcu2Bg4448vh7K+PujMrEIJOijmAOmB5Vxa2Xfu+fQxxwOh6Cst+KrcVURGtU7RstrA2B57f95ywKa0wSMY3ndpuqiJSrZPH0cfTUhba3G5wcqTyzy+NQ9pJhWHdBx1PHh76+BKDCQeYYbvtA6+6o8L0nXoU0UMLAHBB5crn0t4TtSgjkm0tW+OWRX1VWForuoRs5Unj0YDJFS2h3bOpDHJU8/A16Hg+lTXq9W6WvexBuDYAn0MpVeH0LqB/Ek6UpW3KsUpSiEUpSiEUpSiEgL22eF2cDeRwd4efMf8AumjrE6sjY3j8ceHlU9iobVLFd8FUckjju4A95xzrzPFdH/TP9RT7S5uhH+29rAnytL1Ot1g0Ng9/hOm1/BZSH9VuG99hri9m7qVnQghx0IOD/wDcaJprnlCP2nP8jXaNLk/Vw/W/1rOWlxPVdXTQgA3XDXXvGVFxHlk1aieWds+s+rW4SCHOQWbjgHPE8vgK+NK08D77JjHQHl5muG0uT9VGfIsP510vp5HOFx81gfoINSIqoyF6V1QdkWbfvPZN/Sc7JBs2Tvt7zrWbErmJc5yFx0z1xUzpNiYk4+sTk+HsFd1hbqiDAxw455++vTWz0d0b1JFaobtkgDAXVvb5tK1avq7KjH3tFKUrclSKUpRCKUrg0Qio/WdobayTfuJUiHTePE+AXmT5CqlrW3UtzK1rpu6SpxLdMMxR+Cj89/o86zrWNpLe1kbuPwu65PdzffMHqEHLgfZwHjVylwrPv89oh6wXAmiX/adIylrW0cp+vuWFtF5je9I1S9U7Trxs5vYk+TawF/8AySY+INUDUNTmuW35pGkb2sc48hyHurzVp0+Epry+ecrNVY85Y7zbS4k53N8/nMIx8FB+2o2TXZz+ln988h/0qOpVkU1GwkNRkhFtDeL6tzcDylk/qqUs+0bVYvVu5T4PuyD6wNejZ3sy1C+wwj7mM/pJcqCPBfWPwx41pmgdj+n2xU3B+6ZDyDkKmRx4Rg8feTVatXoLg2JjURztIDZPtV1W4YILQXftMYaMjzbjGPfitbs5ndFZ0MbEcUJDFT7MjgfdWca92sQ2kjWljbd68ZKcBuxhl9YKijebGDnGORqJ2c7Tb+9W9DmNdyymljMa7pR0HAg5JPPr7KoVKDVBqVQoj1cLgm81i91eCD8rLFH891T7TXj1La+xtghmuIkEi70ZLZDKMcQRwI4ivzxpelrepIzTILnvY93vplQNGVYyMWfiSGCcj1PCrD2kac9tbaXC5UlLd1JQ7yn0k5HqMVL6NQwUtn+Jzrja9psmk7Y2N3J3VvPHI+6W3VznAwCeXiKmqzjYK50I3IFirCcxNxIlxu+jv+scc8Vo9UqqBGsAfOOQ3F4rN+1HaeUvHplq27LcY7xh+ZG3DHhkAk/JHyq0g1gl/qUltrU91cwTld+RUwh9XARGGeBG6Oh607hEDOT3D1i6zELidm2uopp9vHp9t6O8uZGHrbh4c/7TkHPgMdazurLtFbzX9080EVxIHxur3MmVAUADkR09vWvVpnZRqs+PvHdD2ysE+qMt9FbCMlNe0c85TCk7CVCvuGFnYIilmPJVBYnyA4mte0vsQghXvL25yq8WCYjQDxkbjj4VMjaLSdMs5Z7CKOQROsTGPmXflmVhlhyyQTSm4xTimNX2jBRP+WJRNnexq+ucNPi2T5XpSEfMB4ftH3VoGkbP6JpU0cWUe6dgqlyJJd48vRAwg8cCujYbtQN8t0Z1SMwp3yhc/kgDvZJ5kEc+HrDhWVbH3TS6tbSt60l0rt5sxY/bSCKtXUKhsByEmNC205vL9tF2lX894+n2ESpIJGjDkhnYpneIz6KjAJycnhVY2VW5TX4UupDLMkzqzFi/Hunzgnpx9lRur6hPbavczW/5SOedlO6GwMMHbB4cFJPuzUt2V3EVxqolunczneeJiQFeQght7hz3ScAcOB8Kb1Yp0yVGNPnc/iR1amz3zx7Jf9ab595/lTVz2VSxpLdNKu/GthMXQc2QbpZfeMivDp63i6jK9pC0siy3CgBGYDf34yTjgMBieJq/9nvZZcW4na7Kp31u8ARTvMok9ZifVzgchmu1nVVOo7gfmcQEnEzvWF0+SEzWyvA/fhBA8olJj3N7vOWRg4XmRXu2rP4u0kn9TN8O8H8q0bTexGwiOZpJpsdCRGvv3Rn61WW8tdJCxxzCz3Yl3Y1cx+gvDgATw5CktxaAjTc29owUjm+JXth9pNGuLkR2Vt3c3dsd/ulT0RjeGQc8citDqGsdKsijPaLAhKlRLCqZGefpL7uGakrKBo41VmLkDBY8z41m1SrG4v5x6ggZi/uxDE8rZIRGcgc8KCxx48Kz8duenY/J3Plup/XV12l/5O5/7Ev+W1fnrRdbsotOuoJY964lIML7indG6o9cnI4g8qs8NRWopLAnIkKjlTiaptD2vRW9tBcQwtKLgSFQzCPd7ohWDc+p6VYNpdXkTS5bmM7kn3P3ikcd1ioPUdM1iG00ZXTNMBGMpdMPIyqQfhWw7Un8Ry/4Nf4FqVSiiaLDmfvIq5N790zrRtVnudH1V55XlbMPF2LY9Ics8vdUTp5/EV3/AIyD+EV37NXcaaNqas6qztCFUkAsQQcAcz1rjQ7GWbRbpIkeRmvIQFVSxOFGeA86vWC6v1D8RO9vD3lRgu5IQxUle8jZG+UjcGHllfoqf2XsGt9WtI39YTQMfDfUOB8GFXfSeyZ7qzsxcfg7xPKZVIBZonk31XgcA+fLeNXW/wBN0mwma+n7qOViCJJDkjChQEXpwA9UZpdXi1yq5JuPaSWkdzKRs5sjdvrkt00JFus9xl39EMHVkAUHiwO9zxjxqyaR2TafZzG4Ys+65eMM26kQB3l5c932senKoDaHtzUZSyh3v72XgPdGOJ95HlWaa5tTeXxzcTPIOi53UHkg9GoLSr1Mk6Ra06WRdszbta7WNMs8rG3ftk+jCAVz1y/q/AmqDrPbdfS5ECR269DjvH+J9Efu1nVKs0+CpJuL+MW1ZjJHUdo7y5OZriaTwLnH7o4fRVuh0a3Gjm4nhjMpRij7gVvSbdh4rjPt49DVc2U2Xe/lxxESkGR/YOe6PlH6OdXx9POt3CWkHo2VuR30q+qxUYEaHrgcB5k9Bkqsq2AwBkyABYyydi+kmDTu8YY7+RpB8wAIp9+6T7xV/rqtrdY0VEAVVAVQOQAGAPhXbWHUfW5bvmgo0i0jdpFJs7gAEkwSgAcST3bdKoHYnpIFtP30OG74Y7yPBx3a8t4ZxnNajXAFdWqVQp3zhW7AzK+2bZ65untVt4JJQqyg7i5C5KYBPIcj8K7NH2e127jeC9dYrdrd4gg7vIYqBG26oJOMdWrUCK5pg4lggSwxznOrF7zNtH7ELKIhrh5LhvZ+TT4D0j+9U1fbX6RpEfcq0abvKGEBmz1yF4A+LEVJ7T7KpqEe4008Q/upCgPzl5N76zTUOwWZc9xcow6CRCh+Kkj6KajLV/vOfCRIKf0CeXaLttupspaILdf7bYeQ+X5q/A1nd3eSTOZJXaRzzZmLH4mrjc9jmrIeEcT/ADZVH8WK8n/C7VhztHPlJD/XWnTbh0HYI/eVmDneVOlXa37LNTPOzP7VxEo+qc1Oaf2SX/WOwh8W7y4Ye5iVqTcTTHMSIpseUzWxsJZ23YY3kb2Ipb7OXvqwWmykMLD7tmCseVtD99nbw9HIWtSs+ylmAF1ezyL+qiC28flhelWvRNlLOxGLeBIz1YDLnzc+kfjVSrxy7L8/f2jFoE7yjaVsdd3qLG6f7Psh+hUj7olHXeP5gPXqetaJpelQ2sSwwosaKMBR9viT7Txr1AVzWZUqs++0tIgXaKUpSpOKUpRCKUpRCKUpRCK4xXNKITjFc0pRCKUpRCKUpRCKUpRCf//Z"/>
          <p:cNvSpPr>
            <a:spLocks noChangeAspect="1" noChangeArrowheads="1"/>
          </p:cNvSpPr>
          <p:nvPr/>
        </p:nvSpPr>
        <p:spPr bwMode="auto">
          <a:xfrm>
            <a:off x="0" y="-571500"/>
            <a:ext cx="1200150" cy="12001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VE"/>
          </a:p>
        </p:txBody>
      </p:sp>
      <p:sp>
        <p:nvSpPr>
          <p:cNvPr id="17414" name="AutoShape 6" descr="data:image/jpeg;base64,/9j/4AAQSkZJRgABAQAAAQABAAD/2wCEAAkGBhQSERUUEBQUFRUVFxkVFxcYFxUYGRgXFxQVFxQdFxgaHCYgGBojGRUUHy8gLycpLSwsFR4xNTAqNSYrLCkBCQoKDgwOGg8PGi8lHyQ1LywsNS0qKiksLiotNTQsKSwsLC0tLDUsLCwsLCwsLCwsKSwsKSwsKiksNCksLCwsKv/AABEIAJYAxwMBIgACEQEDEQH/xAAcAAEAAgMBAQEAAAAAAAAAAAAABgcDBAUBCAL/xABQEAABAwIDBAYECAoGCQUAAAABAAIDBBEFEiEGBzFBEyJRYXGBMpGhsQgjNUJScnOzFDNDU2KSssHR8DR0gqLC4Rc2VGOTo7TD0hUWJCVE/8QAGgEBAAMBAQEAAAAAAAAAAAAAAAIDBAUBBv/EADARAAICAQMBBQgBBQEAAAAAAAABAgMRBBIhMQUTMkFRIkJhcZGhsdHBRFKB4fAU/9oADAMBAAIRAxEAPwC8UREAREQBERAEReXQHqLy6xz1TWDM9waO0leNpLLCWeEZVhqalrGlzyGgcSVz/wD3TT3t0g8bOt7lHdrMR6WRrGOBYACLHQuP+Vvaudqu0K6qnKDUn6ZNtGjnZNRkml8iQUu08Mj8ocQeAuLA+BXXuoLjmzggiY8G5uGu8Tzb2Dku1g+0UYp2GZ4DhduupNjYGwVOm101Y6tThPr8Cy/SwcFZRlroSAL1c2n2igebNkFzwvce9dHMupC2FizBp/IwyhKDxJYPUXl16rCAREQBERAEREAREQBERAEREAREQHhKj+ObUCF2SMBzhxvwHdpxKkBVe00YfWWl1BldcHxdYe5crtPUWVRjGt4cnjPob9DTCyUpT5UVkzM2rqC7Qg/ohl7+HNeMfJWzhshygA3A4NA42B5r8Cv/AAepldkBN3NaDpbX+CwUta+GYSlhGa5tYgEO42vy1Xzruk2o2zbWfaXwR2VUknKqCTxw/ie02HdPKWwaNHznG+gNrnvPYF+cXwowPDS5rri+mnO37liw7D3zOyR8bXN9AAOZX7xPCnQODX2NxfThxsfd7VncN1Lns8/F5fLBoUsWqG/y6efzyeVmKSyNa2RxIGo0tflc9vit6l2YdJCJGvbdwuG6+/tXU2vYwQRZQOIyW+jl/hZcil2ZlfEJGZdRcC5vp5LXPTSje4STs49cGaF6dKlFqHPoY8Nw1szXt1EjAXDW4dbiCDwPeslHtHOyPK3UN1zFpcQOVzwA8Vp0FcYs5HFzSy/Zc6lbGF4i6nuTHmbILaggEc8p4H2rPTao7dknF87mvsW21t7tyUumE/ubcG2MzT1srh4W9oUswnFGzszt05EcwexQzC6drqeoLh6IaWnsdrax9nmulsMTmlHKzfebfvXV7P1V6thCcsqSZz9Zp6nCUoLDiyXoiL6c4YREQBERAEREAREQBERAEREB4VCNp8HcyUysByuOYkfNd/Ot1NyvC1Y9ZpI6mG18ejNGm1EqJ7l/krSavzytkeATdua3B2U8x2kaKb4jQR1cQykdrHdnj3doWHFNlopASwBj+RHAnvCjEEE8PCQRX4gyNHsuVwlCzRylC6O+M/NHWc69SoyrltlH1P1hs7qOo+NBA4OH6J5jtXd2ppRNA2WMh2TW41u08fcD5KOzQh5vJUtcR9o71dWy/PRRAW6d3kx3nzCy13OFU6WswfTMllF861Kcbc4kuvsvDPy2SSoMUV72GRvcOZPgPcphimIspYQ1vpZcrB5Wue7moe2KEcJ3jwjP/kvXUsR/L6/pMf8AuuvKL7KIyxhyfGcrhHt1ULZRzlRXltfU2sBwB07g51xGDqebudh+8rtbXTxthEema4yj6IHPuHJcOGSRmkVU3wzPaP7wssuHYBJNLeU3ZxLw9rr24AG51VlMsUummGZS4b4f4IWrNve2zxGPRc/yc1tU5zBCwaE3IA1c7lfwHuU12YwkwxnP6b9T3DkPf61uUOExw/i2gd/E+tbgC7Gh7NdElZY8yxheiOdqtarU4QWF1+Z6iIuwc0IiIAiIgCIiAIiIAiIgCIvCgCKP7S7d0dCP/kzNDuIjb1pD/YGoHebBV/ie+Sqmv+AUojb+dqDrbtDAQB6yr69PZZykRcki3iopPgVHTi9RUNb9eSOMe23vVKYxtjUy3/CsRldfiyn6rfW2w96jMtXDe7YnOP0pJDc+Ibb3q6XY0LsO3nHwJQ1U6sqDxkv+banBIvSqIXeBkk9rQVqyby8EbwId4QyH3hUI6u7I4h4Nv+0SsLqgnkPIAfuWiHYelj7v2X6IvWXP3n9WX/8A6VsGPI/8ByzM3hYG/jIxvjFKOXc1fOxKKb7F0r8vsv0RWqtXvP6s+lafEsHm/F1UAv8A77IfU8i672D4FFG/pIXl4LbcWka9hC+TFsUWISwm8Mj4z2sc5n7JF1mfYFClvhhNfD9Fv/ttcdrbwfYwKBUfsPjO0MmUxtMsR+dVNDWkdof1Xu8rhXRh7pDG3pwwSW6wYXObfuLgD7Fmup7p4yn8iClk2V4jiuTPtXSMkEb6mASOIaGGVmYk6Dq3uLlVJN9CR1l6oztHvEo6GURVUjmvLQ8AMc7qkkDUC3FpXF/04YZ+cl/4T1YqbJLKizzciwEWOnmD2tc3g4Bw8CLj2FZFUehERAEREARFzdoMfio6d885sxg83E6Na0c3E6WXqTbwgZMYxmGlhdNUPbHG3iT7ABxJPIDVU/j+86rryWUANNT3sZj+NeP0fojuGveOCjuI4tPi8/T1RLYGkiKEE5R/E9rufDguJtBtDxhgNmjQuHPub2AcO9djT6NR8XL+yKJTMlTXQUxOQdNNc3e45ted3dvh61w67FpZj8Y427Bo31LTRdSMEirIREVh4ERdHBNnKisfkpYXynnlHVH1nHqt8yoykorLGDnLPQ4fJO8RwxvkeeDWNLnHyCuHZfcEBZ+Iy359FEbDwdIdfUB4qfTVmHYPFYmGmbb0R6b/AOyLvee/Vc+zXxT21rcy1V+pVeze4epls6te2nbxyNs+TwPzW+sq0cD3fYfQNzsiZmaLmaYhzhbicztG+QCgG0nwgDq3D4R9pN/hjafaT5LFvbx+SowrDnus38I+Mka24Bc2MW07Lkm3gss46i2UVN4TJJxXQmWPb5sPp7tY81DxpaEXF/tDZp8iVx9it8MtfiLacwRxxPa+3Wc6QFrcwJdo2xsdMvmoDsXsfBU4bX1U2cyU7H9GA6zQREXhxA1JB77LHuZP/wBvB9WT7tyselpjCeOWhveUau02NVNdiMkL5n5X1JgY0ud0bAZejb1QeHAnzXNq8CdT4gaYfGGKZrCWtNjZzbm3JdLbDZGtpqqaV0EzW9NJIyVrS5tjIXMOdtw06g62K6Gy29uugla17mTNe9of0jAHm5AJ6RtnF1uZv4LVFvYnXhrBDz5Nvf58pt/q7PvJlKdntzFBPSQSySVAfJEx7rSRgBzmgmwLCotv8+U2/wBXj+8mWvhu5mvnhjljfBlkYHtvI4GzhcXGXRUf08Pb2nvvPg+iaSAMY1jb2a0NF+NmgAX9SzLWw2Ashja7i1jWnxDQD7QtlcNmgIiIAiIgPCV8+719pHV+Iikjcehgdk04GT8q4+HojwPar6xGcsie9ozFrHOA7S1pIHmQvk7AcTDKjpJiTmDrutc5ncSfE39a6XZ9eW5+hXY/Ike0NX0FOGR6F3Ubbk0el/DzUHUg2oqmTFjo5GuDQRbrA3JvfUD+Qo+0X0Gp7AuzUtseepnYRd/CNgq+pt0FLKWn5zm5G/rPsD7VO8E+D9O6xrJ2RD6MYzu/WNgPao2amqvxM9UGypSpLs3u7rq2xhhcGH8rJ1GW7idXeQKvLDtgsKw1nSSNjBb+VqHNJ8s1mg+AC1dvd7MeHSmBkLpZsodqQ2NocOrc6k+FlieunY9tMSzu0vEc7ZjcPTQ2dWvNQ/6AuyMeNus/1gdykW0m21DhDWxFuV2XMyCJgBy6gHk1ou0i5N9Fzt1O8OTEhO2oyCWNwc0MGUdE4WFgSSbOBub/ADmqm952M/hOKVDwbtY/om+EfVPtDj5rNXTZfc4XN8Em1GPBazd4ktdhGIVMTTTuhOSMtcS4dWM3Lrel1jw4Kotj8Adidc2GSVzS8Oe6Q3e45Rc8Tck8OKl+xX+ruKfX/wC3Cq7wjGJqWTpad5jkyluYWuA4Wda4NjbnyW2irb3kYcPOF9CEn0bOtvC2ejoa99PCXljGxm7iC4l0bXOvYAcT2KU7xfkXCPqH7tqg2HzMqKthr5ZckjwJZb5ngHS93X4aX42F9DwVp7+KRkVLQRxACNhe1gBv1RGwN156c17NuM6oS5f+jxdGzn7tfkPFvqP/AOnK4G5n5Xg+rJ925cjA9q6mGmmo6ZrSKo2fZhe8gtyFrRwFwewnssp9uh3eVcVYyqqYjDGxr7B+j3OcMo6h6zRYk624KNuK42OT69PoerlrBHq3ePVtxPNUVEzoYao3jYcoMccxFsrbA9UW1481GqutFRXuljaQJajO1ulwHSCwsOequqXcTSyVEsss0zmyPdII25W2LnZiC6xLhcnsUmwbdxh9K5r4aZge03a9xc9wPaC8mxWdaumEfZXOMehLZJ9SoN/Qvibbf7Oz7yZaWG738RgijijEWWNrWNvCScrRYXN9V9GvpWE5ixpPC5aCbeK/fRjsHqCojrIbFCUM4JbHnKZhw6cvije7i5jXG3aWgn2lbKguC7fyzYgaV0AbHd7WuDjnBja0nMDx9IA29EkcbqchYpxcXhk08nqIigehERAfkrh1mwtBK4uko6dzjxPRtufUofv2xaanpqd1PLJE4zEEscWkjo3HW3HVVXDiuMSQOnZNXOhbfNIHyFgy+lcg8lvo0spw3qWMlcpJPBfse7zDWcKKnFuZYD7St6ggo45OjgbTNkAvkYIw+3M2GqozZ3HJ5sFxZs0sjwwU7mlzi4gvkcH2JN7Ho26d3ev3uE+U3/YP/aYpy0s1GblLwhTWVhF1bY7TNw+lfUvY6QNLRlBAJLnADU8tVD93W9CbE62SJ8UcUTYi8BuZzic7G6uNhazjyC6G+z5Il+vF94FXnwfvlCb+ru+9iUaaYPTym1yG3uSINtNXSS1cxle95EsgBc4usBI4AC/AWAUp35fKz/so/wBkqH43/Sp/tpfvHKY78vlZ/wBlH7iurjFkMej/AIKfJkd2K2qdh9V07Neo9hb25mHJfuDww+RXCJJuTcnme866ntOq3MRwp0LYXO1bNEJWHuLnNI8nMIXZxTAzHhlFJY56mWd4HMtaImRgDnwcf7RVzlCMty6vj6HmHjBK9iv9XcU+v/ghXA3TYTHVV7oJhdktPM1w56tbYjsINiD2hT7dzsVUPwerpp2up3VL7sMjTfLkjGbJx+aeNlK9jN11LhzhIwvknylvSPNrA+kGsGjQbd571y7NTCHeRT5b4LVFvBSp3UV5qpKeOFzgx2Xpj1Ii06tdnOhuCDYXIvwVx0O7dstBT02KuE7qcnI6Nz2WbawYXcXADS+nAdi6m0u8OiodJ5gX/mmdeTzaPR87Kqto9/VRLdtFG2Bv03WfJ5A9VvqcobtRqcYWMeZ7iMS4KPCaLDo7xsgpmDi85WfrPcbnzKi+N776CC4hL6hw/Nts39d9h5gFUBieMTVL89RLJK7te4ut4X0HlZaa0Q7OXWx5Iuz0LTxX4QFU+4p4IYh2uzSO97Wj1FReq3pYlIevVygdkeSP1ZWqKLLS0xke1jeLiAP59q2R01UFxFFe5sm34RWSRdKyvqtW5wHPd2XsSHLubl9qqyXEOhlnlliMT3Oa9xcBly5SCeBubea4mN1Agpi1ul2iNvbwsT6rlTjcHsuY4ZKyQWM3xcd/zbD1j4OdoO5nesmocVTJtLnhE4+ItOOkYHF4Y0Pdo5waA424XNrlZwgXq4RoCIiAIiICpvhDf0Wm+3d905QXA94scGEy0DoXudIJQJA5uUdJw0OuinXwhv6LTfbn7pybntkqOow0SVFNDK/pZBmexrnWBFhcjkuvXOENMnNZ5KWm5cEB2QYf/RsXOtstKL8riSQn3j1hdDcJ8pu+wf8AtMVmbysKhp8Fq2U8UcTSGktY0NBPSR6kDnoPUqO2F2wOG1Dp2xCUmMsDS7KNS03JsexWwk76rHFdX+iLW1ovDfZ8kS/Xi+8CrTcVWxxV0z5XsjaKY3c9wa0fGx8SdF0Jtrq3HKGtiELCWCF8bImuJPxvW1JOc2HAAeC5GCbj6+exmDKdv+8OZ/6jL+0gqFUY10yrseGSfMk0QvFXh9TMWHMHTSEEcw6RxFvEFWBvcwWepxlzKaKSV3RRaMaTbTmeAHebBT3ZjcrSUr2SSufUSMIcC6zWBw4EMHGx7SVOq2uihaZJnsjbxLnua0adpKhbrVvi61nCaChxyV7HunFVh1BBWOdDLTB2fJlccryS5mbUcQw314FTugwWGCOJjWNtTsyRucGktbYAkO5E2Fzoq/2k38U0N20bHVD/AKRuyMeZGZ3qHiql2m3hVtdcTzERn8kzqR+YBu7zJUI6a+/xcLr9T1yjHoXhtRvgoaO7WO/CJR8yLVoP6Unojyue5VHtPvfrqy7WvFPEdMkVwSP0pPSPlYdyhCLo06KqvnGX8SpzbBPb4/z2oiLaQCItqhwySY2jbftPADxK8bwDWa2/BTDAsJbTMM09g63P5gP+I/5LBFBBRavPSTdg+ae4fN8TqpXszu1qsTc2atzU9Le7WcHvH6IPog/SPkLLLddFLLeF/wB0JqPocjZXZeXGqu5zMpYj13d1/RaeHSO9g8F9FUlK2NjWRtDWMaGtaOAAFgB5LFhWFRU0TYYGNZGwWDRw/wAyeZ4lbi4Wo1DtfwXQ0RjgIiLMSCIiALwr1EBG9tth4sTiZHO+RgjdnaWFvHKW63BuLE9iz7H7KMw+mFPE572hzn3fa93G5GnJd1eKfeS27M8HmOcmhjuCR1cD6ee/RyWDspsdHBwseWoC4eHbrcNhN2UkbiOchdKf+YTZSxEVkksJ8DCMNPSMYLRta0djQAPUFyNqdqWUMed8VRKNfxMTn2t9J3ot8yu4llFPnL5PShcf391Ml20cTIBwzO+MkHkeq0+IKrjFMZnqX56mWSV3a9xNvAcB5L6qxXY+jqf6RTQv7ywZv1hYj1qJYhuJw6TWMTQ9zJLj1SBx9q61Groh7uPuUyhJ+Z86orsqfg7M16KscOwOiB9ocFzpPg8T/Nq4T4xvHrsStq11D8/yV93IqQBftsLjwa4+RVrM+D5VD/8AXAB3NkW3DuAn+dXgfVY/97169bT/AHfkd3IqaLCpXcI3eJFh6zYLM3CAPxssTO7Nnd+qy6ual+D3T3+Oqp5B2AMb7TmUiwzc5hkNiYOlI5yvc/8Au6M/uqiXaFfl+CSrZQdDBAXZYIpqqTkMptf6rbk+anOEbtsUqwOkyUUPZ8+31AbjzLfBXfRYZFCMsMbIx2Ma1o9gWyAsVmvk/CvryTVfqQ3ZTdVR0JDwzpphr0stnEHmWN9Fnjqe9TIL1FgnOU3mTyWJJdAiIonoREQBERAEREAREQBERAEREAREQBERAEREAREQBERAEREBpsxNpmMNnZmgEmwtr33v7FuIi9aPEERF4ehERAf/2Q=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VE"/>
          </a:p>
        </p:txBody>
      </p:sp>
      <p:sp>
        <p:nvSpPr>
          <p:cNvPr id="17416" name="AutoShape 8" descr="data:image/jpeg;base64,/9j/4AAQSkZJRgABAQAAAQABAAD/2wCEAAkGBhMSERQUEBQUFBQWGBUWGBgYFBscHRkZGxkeHx8aHhgbHSgfGB8jJR4ZJDsgLycqLTgvHB4yNTA2NScrLCkBCQoKDQsNGQ4PGTUkHiQ1MTI1NTQvNS01NTUqLjQ2LTA1Ky0vLS82NTU0Lyw1MC8vNTQvLDYvNDQtNDAsLCw1Nf/AABEIACsAkgMBIgACEQEDEQH/xAAcAAACAgMBAQAAAAAAAAAAAAAABgUHAgMEAQj/xAA4EAABAwMBBgMFBwMFAAAAAAABAgMRAAQSIQUGEzFBUQdhcSIygZGhFEJiscHh8DNSchUjJILR/8QAGgEAAQUBAAAAAAAAAAAAAAAAAwECBAUGAP/EACsRAAICAQMDAwQBBQAAAAAAAAECAAMRBBIxEyFBUYHwBSJh0cEUMnGRsf/aAAwDAQACEQMRAD8AujaO0EMNqcdVihPM/oB1J7UrbK2o/tFailSre2SY9n31+Wf3fOOWmvWlvxD22XbktA/7bWkToVxqfhMfOnLw/A+xNx1Kp9ZqNv6lm3wJcNphpdILiMs3H4B/mTdls5tqeGmCeZJJUr1UZJ+dYbS2Wh9ICitJGqVIWpCknuCk/tVeeMKLmW1Jz+zBPtYzAXPNceUQTpz70v7meIbloSl4rdYIMJmSlXTEk8j1Hxq3r0bNV1EPf0mat1qi0pYPePR3pdsH0sbQPEaX/SuQIMdnEjSRpqPX0c0LBAIMg6gjqK+ed5d5nr10uOmAJCEDkgdh3Pc1ZPhNvIp5pVu4ZU0AUknUoPT4fqKLqNIUqFnnzBafVh7DX48R/oopJ2lcOh53JNwp4OjgoQ4tCS0IjEpQpCjzyy/8qpZtsuaKTcSAfnzmO1FeJJgToait6Q59kd4OecJjCcveHLHXlNOJwMwdab3C+slqKhN1OIG3Eu55JdWMV5HAaQkOK1cHUK/FU3XKcjMWxOm5XMKKTtsXDyXLttPHzdLHAxCyIEZwoaIjrqKcaRWySI+yk1qDnn9D949oUVG7yFYtH+Hlnw1Y4zlMdI1mufdqwebSsvKkKxKEcRS8fZ19tYB1OsdK7d92IgqBrNmfaTVFFI+13XOJccVV0Hp/4oazwIgYxj7JM+9lSO20R1FPWOM/PnMeKK57PicNHEjPFOUcso1+s0U+AIwcSjLt0rccUrmpayfUqNM24+9otlFt7+kszP8AYe/pUXvbss2926n7qiXEafdWSfoZHwrPYG6T13JbhKBPtqmCewjn+lVS71s+3mbe00XaXNhwpAlvsvtvIlBS4hQ6QQR2/alPbvhbaPglkfZ3OhR7s+bfKPSKr1i5etnFBKltOIJSoA8iOhHIj6HQ1a25m3l3Vvk4IWlWJIEA6c4qx0+rYNhexmY1/wBKFSb8hl/cora2ynLZ5bLwhaDB7EdFA9QedNHhM8RfgDkpCwflP5pFTHjTZpCrZ0RkQtB7kCCPlJ+dYeDuxiXHLhQ0SME+p5/T860j3izSF28iY9KTXqwi+JaxNILu+13cPqbsGkqSmeYkkAxkSSABPSn4iq5utx7lhanrB0ESqAFQoCdU/wBqo8+1Zi7f22zY/TxQS3Uxnxnj3jhu3f3DralXTQaUFFIAkSBzMGY+Zpa2v4guKdLNi3mQSMoKiojnikdOetZbr7zv3TFy2vVxLSihQEEykgAgdZjWuDwteaDjqVQHFBOE9UiZA+n8FDLlgqqefMlrplqNtliAlcYA47+Zmjfy8t1gXjPsnugoVH4TyPpTTtneTCyNzb4rBxKcpjUgGYIMiuPxFfbFmpKyM1KTwx1yBEkegn5+dLdq2r/RHZmC5Kf8c0/rNcWZCVzntmKtVOoSu7Zt+4AjwY67qbYXdWyXXAkKJWITMaKjqTURsre952+ctyhvFBeAICpOBgc1R9K3+HCwbFIB1C3AfL2p/IilzdVQVtd4p1GVwZHKMuc9qcXOE78wYor36gbf7c4/E3X+/l8xHGt225mMkrEx/wB6Yd3tu3C0urvWgyhCUqSqCJGs81GYAHzpe8V/eY/xc/MVP72JJ2WvGfcaJjsCkn6TTQWDN34j7EqspqwgBc4z6d5A3G/90+4U2LMgfgK1EdyBokfyaz2f4hPNOhu/axHUhJSpM9Sk+8PSu7wxeb+zrSmOJmSodSNMT6fvXJ4pPN4sp04oJPmERrPkTHypuXCdTdChaG1H9J0u3GfP+Y+IcBAIMgiQe4opN2PZXn2dnFcDhtwJ5DEacqKkCw+kqm0qqxG8SU3w3XF40MSEvIkoUeXmlX4Tp6EA15uvtkFIt3kcG4bEFsiMgPvI6KB7imGuW+2a08AHUJWBqJGoPcHmk+YpxT7twgxfmvpPx4/E5dq7sW1yoKeaClDTIEgx2JSQTXVaWjVu1i2EttpBPOAO5JP5mvdnshKAAVECfeUpR+aiTSnb2ou7y4busnG0LOKCtQRoREoBAV8QaLXWGyxka25wBXnI8d+0XttsObavQLeRasyjikHEk6qI7k6ADynkasrZGyW7ZlDTQhKRHmT1J8zW+3tktpCW0pSkaAJAAHwFbaLbcXAQdlEBVSEJc92MxWmQRJE9R0pEc8On0lQZu1BCpkHIEzznEwqn2ioror8yfRqbNPnYefxn/shN2d1m7NBCSVrV7yiImOQA6AVD7e8OUOuFy3XwlEyUkSme4jVNOdFIakK7cR6ay9LDaG7nmIFn4YqKwbl/IdkzJ8slch8KdHNlNFksYjhY4YjtFddFctapwIl2ruvILtxx4iC54aupKgxclKFcwcgY7HEgK+XemHdjdJuzBIJW4rRSyI07AdBU7RSLUinIEfbrr7U2M3aLe9u6JvS2Q5w8Aoe7MzHmO1TyLYcMIVChiEmRzERyrdRTwoBJ9YBrnZFrJ7Lx7xD2h4Ze3lavcMcwlU+z5BQMx/JrZsjw0Sled05xYM4gGCfxE6n0p4oofQrznElH6lqSm3d+/wDc8Aor2ijSvn//2Q=="/>
          <p:cNvSpPr>
            <a:spLocks noChangeAspect="1" noChangeArrowheads="1"/>
          </p:cNvSpPr>
          <p:nvPr/>
        </p:nvSpPr>
        <p:spPr bwMode="auto">
          <a:xfrm>
            <a:off x="0" y="-190500"/>
            <a:ext cx="1390650" cy="4095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VE"/>
          </a:p>
        </p:txBody>
      </p:sp>
      <p:sp>
        <p:nvSpPr>
          <p:cNvPr id="17418" name="AutoShape 10" descr="data:image/jpeg;base64,/9j/4AAQSkZJRgABAQAAAQABAAD/2wCEAAkGBhMSERQUEBQUFBQWGBUWGBgYFBscHRkZGxkeHx8aHhgbHSgfGB8jJR4ZJDsgLycqLTgvHB4yNTA2NScrLCkBCQoKDQsNGQ4PGTUkHiQ1MTI1NTQvNS01NTUqLjQ2LTA1Ky0vLS82NTU0Lyw1MC8vNTQvLDYvNDQtNDAsLCw1Nf/AABEIACsAkgMBIgACEQEDEQH/xAAcAAACAgMBAQAAAAAAAAAAAAAABgUHAgMEAQj/xAA4EAABAwMBBgMFBwMFAAAAAAABAgMRAAQSIQUGEzFBUQdhcSIygZGhFEJiscHh8DNSchUjJILR/8QAGgEAAQUBAAAAAAAAAAAAAAAAAwECBAUGAP/EACsRAAICAQMDAwQBBQAAAAAAAAECAAMRBBIxEyFBUYHwBSJh0cEUMnGRsf/aAAwDAQACEQMRAD8AujaO0EMNqcdVihPM/oB1J7UrbK2o/tFailSre2SY9n31+Wf3fOOWmvWlvxD22XbktA/7bWkToVxqfhMfOnLw/A+xNx1Kp9ZqNv6lm3wJcNphpdILiMs3H4B/mTdls5tqeGmCeZJJUr1UZJ+dYbS2Wh9ICitJGqVIWpCknuCk/tVeeMKLmW1Jz+zBPtYzAXPNceUQTpz70v7meIbloSl4rdYIMJmSlXTEk8j1Hxq3r0bNV1EPf0mat1qi0pYPePR3pdsH0sbQPEaX/SuQIMdnEjSRpqPX0c0LBAIMg6gjqK+ed5d5nr10uOmAJCEDkgdh3Pc1ZPhNvIp5pVu4ZU0AUknUoPT4fqKLqNIUqFnnzBafVh7DX48R/oopJ2lcOh53JNwp4OjgoQ4tCS0IjEpQpCjzyy/8qpZtsuaKTcSAfnzmO1FeJJgToait6Q59kd4OecJjCcveHLHXlNOJwMwdab3C+slqKhN1OIG3Eu55JdWMV5HAaQkOK1cHUK/FU3XKcjMWxOm5XMKKTtsXDyXLttPHzdLHAxCyIEZwoaIjrqKcaRWySI+yk1qDnn9D949oUVG7yFYtH+Hlnw1Y4zlMdI1mufdqwebSsvKkKxKEcRS8fZ19tYB1OsdK7d92IgqBrNmfaTVFFI+13XOJccVV0Hp/4oazwIgYxj7JM+9lSO20R1FPWOM/PnMeKK57PicNHEjPFOUcso1+s0U+AIwcSjLt0rccUrmpayfUqNM24+9otlFt7+kszP8AYe/pUXvbss2926n7qiXEafdWSfoZHwrPYG6T13JbhKBPtqmCewjn+lVS71s+3mbe00XaXNhwpAlvsvtvIlBS4hQ6QQR2/alPbvhbaPglkfZ3OhR7s+bfKPSKr1i5etnFBKltOIJSoA8iOhHIj6HQ1a25m3l3Vvk4IWlWJIEA6c4qx0+rYNhexmY1/wBKFSb8hl/cora2ynLZ5bLwhaDB7EdFA9QedNHhM8RfgDkpCwflP5pFTHjTZpCrZ0RkQtB7kCCPlJ+dYeDuxiXHLhQ0SME+p5/T860j3izSF28iY9KTXqwi+JaxNILu+13cPqbsGkqSmeYkkAxkSSABPSn4iq5utx7lhanrB0ESqAFQoCdU/wBqo8+1Zi7f22zY/TxQS3Uxnxnj3jhu3f3DralXTQaUFFIAkSBzMGY+Zpa2v4guKdLNi3mQSMoKiojnikdOetZbr7zv3TFy2vVxLSihQEEykgAgdZjWuDwteaDjqVQHFBOE9UiZA+n8FDLlgqqefMlrplqNtliAlcYA47+Zmjfy8t1gXjPsnugoVH4TyPpTTtneTCyNzb4rBxKcpjUgGYIMiuPxFfbFmpKyM1KTwx1yBEkegn5+dLdq2r/RHZmC5Kf8c0/rNcWZCVzntmKtVOoSu7Zt+4AjwY67qbYXdWyXXAkKJWITMaKjqTURsre952+ctyhvFBeAICpOBgc1R9K3+HCwbFIB1C3AfL2p/IilzdVQVtd4p1GVwZHKMuc9qcXOE78wYor36gbf7c4/E3X+/l8xHGt225mMkrEx/wB6Yd3tu3C0urvWgyhCUqSqCJGs81GYAHzpe8V/eY/xc/MVP72JJ2WvGfcaJjsCkn6TTQWDN34j7EqspqwgBc4z6d5A3G/90+4U2LMgfgK1EdyBokfyaz2f4hPNOhu/axHUhJSpM9Sk+8PSu7wxeb+zrSmOJmSodSNMT6fvXJ4pPN4sp04oJPmERrPkTHypuXCdTdChaG1H9J0u3GfP+Y+IcBAIMgiQe4opN2PZXn2dnFcDhtwJ5DEacqKkCw+kqm0qqxG8SU3w3XF40MSEvIkoUeXmlX4Tp6EA15uvtkFIt3kcG4bEFsiMgPvI6KB7imGuW+2a08AHUJWBqJGoPcHmk+YpxT7twgxfmvpPx4/E5dq7sW1yoKeaClDTIEgx2JSQTXVaWjVu1i2EttpBPOAO5JP5mvdnshKAAVECfeUpR+aiTSnb2ou7y4busnG0LOKCtQRoREoBAV8QaLXWGyxka25wBXnI8d+0XttsObavQLeRasyjikHEk6qI7k6ADynkasrZGyW7ZlDTQhKRHmT1J8zW+3tktpCW0pSkaAJAAHwFbaLbcXAQdlEBVSEJc92MxWmQRJE9R0pEc8On0lQZu1BCpkHIEzznEwqn2ioror8yfRqbNPnYefxn/shN2d1m7NBCSVrV7yiImOQA6AVD7e8OUOuFy3XwlEyUkSme4jVNOdFIakK7cR6ay9LDaG7nmIFn4YqKwbl/IdkzJ8slch8KdHNlNFksYjhY4YjtFddFctapwIl2ruvILtxx4iC54aupKgxclKFcwcgY7HEgK+XemHdjdJuzBIJW4rRSyI07AdBU7RSLUinIEfbrr7U2M3aLe9u6JvS2Q5w8Aoe7MzHmO1TyLYcMIVChiEmRzERyrdRTwoBJ9YBrnZFrJ7Lx7xD2h4Ze3lavcMcwlU+z5BQMx/JrZsjw0Sled05xYM4gGCfxE6n0p4oofQrznElH6lqSm3d+/wDc8Aor2ijSvn//2Q=="/>
          <p:cNvSpPr>
            <a:spLocks noChangeAspect="1" noChangeArrowheads="1"/>
          </p:cNvSpPr>
          <p:nvPr/>
        </p:nvSpPr>
        <p:spPr bwMode="auto">
          <a:xfrm>
            <a:off x="0" y="-190500"/>
            <a:ext cx="1390650" cy="4095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VE"/>
          </a:p>
        </p:txBody>
      </p:sp>
      <p:grpSp>
        <p:nvGrpSpPr>
          <p:cNvPr id="21" name="20 Grupo"/>
          <p:cNvGrpSpPr/>
          <p:nvPr/>
        </p:nvGrpSpPr>
        <p:grpSpPr>
          <a:xfrm>
            <a:off x="990600" y="3429000"/>
            <a:ext cx="7086600" cy="2047220"/>
            <a:chOff x="990600" y="2057400"/>
            <a:chExt cx="7086600" cy="2047220"/>
          </a:xfrm>
        </p:grpSpPr>
        <p:pic>
          <p:nvPicPr>
            <p:cNvPr id="11" name="10 Imagen" descr="SOUTO.bmp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71800" y="2486025"/>
              <a:ext cx="1390650" cy="409575"/>
            </a:xfrm>
            <a:prstGeom prst="rect">
              <a:avLst/>
            </a:prstGeom>
          </p:spPr>
        </p:pic>
        <p:pic>
          <p:nvPicPr>
            <p:cNvPr id="12" name="11 Imagen" descr="AGROPORC.bmp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00600" y="2171700"/>
              <a:ext cx="1524000" cy="876300"/>
            </a:xfrm>
            <a:prstGeom prst="rect">
              <a:avLst/>
            </a:prstGeom>
          </p:spPr>
        </p:pic>
        <p:pic>
          <p:nvPicPr>
            <p:cNvPr id="13" name="12 Imagen" descr="PLUMROSE.bmp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66800" y="2057400"/>
              <a:ext cx="1219200" cy="918995"/>
            </a:xfrm>
            <a:prstGeom prst="rect">
              <a:avLst/>
            </a:prstGeom>
          </p:spPr>
        </p:pic>
        <p:sp>
          <p:nvSpPr>
            <p:cNvPr id="15" name="14 CuadroTexto"/>
            <p:cNvSpPr txBox="1"/>
            <p:nvPr/>
          </p:nvSpPr>
          <p:spPr>
            <a:xfrm>
              <a:off x="990600" y="2971800"/>
              <a:ext cx="12715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VE" sz="2800" dirty="0" smtClean="0"/>
                <a:t>14.000 </a:t>
              </a:r>
              <a:endParaRPr lang="es-VE" sz="2800" dirty="0"/>
            </a:p>
          </p:txBody>
        </p:sp>
        <p:sp>
          <p:nvSpPr>
            <p:cNvPr id="16" name="15 CuadroTexto"/>
            <p:cNvSpPr txBox="1"/>
            <p:nvPr/>
          </p:nvSpPr>
          <p:spPr>
            <a:xfrm>
              <a:off x="3124200" y="2981980"/>
              <a:ext cx="12715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VE" sz="2800" dirty="0" smtClean="0"/>
                <a:t>14.000 </a:t>
              </a:r>
              <a:endParaRPr lang="es-VE" sz="2800" dirty="0"/>
            </a:p>
          </p:txBody>
        </p:sp>
        <p:sp>
          <p:nvSpPr>
            <p:cNvPr id="17" name="16 CuadroTexto"/>
            <p:cNvSpPr txBox="1"/>
            <p:nvPr/>
          </p:nvSpPr>
          <p:spPr>
            <a:xfrm>
              <a:off x="5029200" y="2971800"/>
              <a:ext cx="12715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VE" sz="2800" dirty="0" smtClean="0"/>
                <a:t>10.000 </a:t>
              </a:r>
              <a:endParaRPr lang="es-VE" sz="2800" dirty="0"/>
            </a:p>
          </p:txBody>
        </p:sp>
        <p:pic>
          <p:nvPicPr>
            <p:cNvPr id="18" name="17 Imagen" descr="INV.bmp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829425" y="2457450"/>
              <a:ext cx="1247775" cy="438150"/>
            </a:xfrm>
            <a:prstGeom prst="rect">
              <a:avLst/>
            </a:prstGeom>
          </p:spPr>
        </p:pic>
        <p:sp>
          <p:nvSpPr>
            <p:cNvPr id="19" name="18 CuadroTexto"/>
            <p:cNvSpPr txBox="1"/>
            <p:nvPr/>
          </p:nvSpPr>
          <p:spPr>
            <a:xfrm>
              <a:off x="6934200" y="2981980"/>
              <a:ext cx="100700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VE" sz="2800" dirty="0"/>
                <a:t>8.000</a:t>
              </a:r>
            </a:p>
          </p:txBody>
        </p:sp>
        <p:sp>
          <p:nvSpPr>
            <p:cNvPr id="20" name="19 CuadroTexto"/>
            <p:cNvSpPr txBox="1"/>
            <p:nvPr/>
          </p:nvSpPr>
          <p:spPr>
            <a:xfrm>
              <a:off x="2519621" y="3581400"/>
              <a:ext cx="4109779" cy="5232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none" rtlCol="0">
              <a:spAutoFit/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bevelT w="127000" h="31750" prst="relaxedInset"/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r>
                <a:rPr lang="es-VE" sz="2800" b="1" cap="all" dirty="0" smtClean="0">
                  <a:ln w="0">
                    <a:solidFill>
                      <a:schemeClr val="accent3">
                        <a:lumMod val="50000"/>
                      </a:schemeClr>
                    </a:solidFill>
                  </a:ln>
                  <a:solidFill>
                    <a:schemeClr val="accent3">
                      <a:lumMod val="75000"/>
                    </a:schemeClr>
                  </a:solidFill>
                  <a:effectLst>
                    <a:reflection blurRad="12700" stA="50000" endPos="50000" dist="5000" dir="5400000" sy="-100000" rotWithShape="0"/>
                  </a:effectLst>
                </a:rPr>
                <a:t>MADRES EN PRODUCCIÓN</a:t>
              </a:r>
              <a:endParaRPr lang="es-VE" sz="2800" b="1" cap="all" dirty="0">
                <a:ln w="0"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endParaRPr>
            </a:p>
          </p:txBody>
        </p:sp>
      </p:grpSp>
      <p:sp>
        <p:nvSpPr>
          <p:cNvPr id="24" name="23 CuadroTexto"/>
          <p:cNvSpPr txBox="1"/>
          <p:nvPr/>
        </p:nvSpPr>
        <p:spPr>
          <a:xfrm>
            <a:off x="1182144" y="1600200"/>
            <a:ext cx="71998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sz="2400" dirty="0" smtClean="0"/>
              <a:t>CENTRO - LLANOS: Aragua, Carabobo, Miranda, Guárico.</a:t>
            </a:r>
          </a:p>
          <a:p>
            <a:pPr algn="ctr"/>
            <a:r>
              <a:rPr lang="es-VE" sz="2400" dirty="0" smtClean="0"/>
              <a:t>ORIENTE: Anzoátegui, Maturín, Barcelona.</a:t>
            </a:r>
          </a:p>
          <a:p>
            <a:pPr algn="ctr"/>
            <a:r>
              <a:rPr lang="es-VE" sz="2400" dirty="0" smtClean="0"/>
              <a:t>OCCIDENTE: Lara, Yaracuy, Zulia.</a:t>
            </a:r>
            <a:endParaRPr lang="es-VE" sz="2400" dirty="0"/>
          </a:p>
        </p:txBody>
      </p:sp>
      <p:sp>
        <p:nvSpPr>
          <p:cNvPr id="25" name="24 CuadroTexto"/>
          <p:cNvSpPr txBox="1"/>
          <p:nvPr/>
        </p:nvSpPr>
        <p:spPr>
          <a:xfrm>
            <a:off x="1676400" y="5906869"/>
            <a:ext cx="51836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VE" sz="2000" dirty="0" smtClean="0"/>
              <a:t>Venezuela ingreso al Mercado Común del Sur</a:t>
            </a:r>
          </a:p>
          <a:p>
            <a:pPr algn="ctr"/>
            <a:r>
              <a:rPr lang="es-VE" sz="2000" dirty="0" smtClean="0"/>
              <a:t>El 31 JULIO 2012</a:t>
            </a:r>
            <a:endParaRPr lang="es-VE" sz="2000" dirty="0"/>
          </a:p>
        </p:txBody>
      </p:sp>
      <p:sp>
        <p:nvSpPr>
          <p:cNvPr id="17420" name="AutoShape 12" descr="data:image/jpeg;base64,/9j/4AAQSkZJRgABAQAAAQABAAD/2wCEAAkGBhQREBUUEBQVFRQWFRYVGBgYFxoZHRcXFRkYFxsYFxcYHyYfHB4jHhUaHy8gIygpLCwsGCAxNTAqNSYrLCkBCQoKDgwOGg8PGS0lHyAuLS0vNi00NDAvLy0pLCwtLCwsLywsNS8vNCwpLCouNSwwKiwvLC8pLCwvLCw0KSwpLf/AABEIAPUAzQMBIgACEQEDEQH/xAAcAAEAAgMBAQEAAAAAAAAAAAAABQYDBAcIAgH/xABFEAACAQMCAwUFAwkGBAcAAAABAgMABBESIQUxQQYHEyJRFDJhcYFCkaEWIzNSYnKxwdEVU4KSovAXJNLhCCVDRFRzsv/EABwBAQACAwEBAQAAAAAAAAAAAAAEBQIDBgEHCP/EADcRAAIBAwEECAQEBgMAAAAAAAABAgMEESEFEjFBBhMiUWGBofAUcZHBFTJS0TNCYrHh8Rcjwv/aAAwDAQACEQMRAD8A7jSlKAUpWhxXj0Fquq4lSMYJ8zAbDmQOtAb9K5red99qZHjtVaURhmeUjCKikDI6sSSFAHMsNwN6svZ7i7S28dxJq1zJrWPOAqk7Z/DfFKn/AF0nWnpFaZfD375havBZaVDQcQeMnWNSlidiSUB+fvAVINxKMfbX6HP4ColteULmLnSkmlxMnFribNK+PGGNWRj1zt99af8AbCFgFDtnkQuxx6E1JcksJviYm/StSy4gJS2kEBTpyep+A9PjW3WQFKUoCN7ScY9ktJ7jTr8GJ5NOdOrQM4zg4+eKpPEO+IRcMhvBbFpJJZImg8TBTwtZcl9G+AoPL7VWztvYvPw27iiUtI8EiKoxuzKQBvtXMeK9gb1zdqISYvZWeAArk3Nylqkq+908F/8AMfWgLpfdu7n217W0slnKQxTMzXKxYEo2ADIc4+dOK9uLuF7OEWKvc3Szt4XtKgJ4OD+k0ENlTnpjlVZ7Qdk2fick1xwyS9hNtAiaZETS6Dzc3U/Ctu97Fe2TcLVrKSC0hS7WSIyYMWoDw8uj58xGdiee9ATcPeYI47w3tu0E1n4WuNXWXX44/NiN1ABLHbBAxmtrhvae98eJLzh5ijmyFeKXxvCIGQJwFGnPLUNs/fVUh7u5ktb2wSNQPFjuba5OPz2hg6xTkHUWXGnOMYOfnZ7DivErm4iV7QWkK6jcNJIkmvbASHQc899Rxt9xA1V7fXUyyT2Vh41pGzr4hmCPKIyQ7Qx6TkAg4yd8dK/eI95YY2iWMaSvdxGZDNKIVVF2ILEHL5yNI9DUbwN77hlo1glhJcMhlW3mR4xE6OzMplLMChGvcYPKta87HvbWdla3FivELaKFhJ4X6aOdm1ExlnXMZzjbB2yegoCxS9vZI4bZp7R4pJr5LJo3bAUuT+dR9P5xNtiAM+u1bfFe2ngXstt4Wrw7F73VrxnQxXw9OnbOPez9KpNv2PvV4chWKQ+z8TjvLe1eUNItvHt4WskjVuWAzt8zipT+zrm9u7u7a1lt1PDZLSNJSgeSRizZ0qxAG4GSev3AZrXvNuBDBc3PD/DtZ2iVZVuVkK+McKTHoU43+ddDrkFh3aNaQcPu4bYy3EPh+02ztq1ZwGkjDtpWRDuMED7q68DQH7SlKAj+M8chtIzJO4RQrNv1CDJx6nHSvLveT3htxaZWKCOOLWEGSSQxG7DkDgDl+NXz/wARhuFNurSA27FmVcAMJBtueowdv57VxKgLNwFV9in8M5myplBztArJgpjb3yNWeWFx1rp/Ce+iJYYRcRSGSOMoxQKA2DsdyOg5Y5muL8H4mbeYSBQwwyspJAZHUoykjlkMd+hwamfbLEnOq6APTw42x8NXiDVj1wM+gq7tvw27s3Z7QTSzlNZ1zjK0+S9O41vfjLegdd/432v9zP8A6P8Aqr8XvrtBygmH0T/qrlcvZ2bIMKPNEwDJIiMQynkdgcHoVO4IIrHeNLExXQ0OzAKVw2iQk6WbALbbZNSqfQHo7VSdNN51/Ozz4qt7R1Y981mP/bzevJOvX3qP302hGDBP/o2+Xm2rkQvZOrEjKEhvMD4YwmQ2QQAcAHbG1fErhgPLhssWPQ5xgBQMDG/L1qT/AMfbFck2p5XDtvQ8+Jq+0dy7P98kEkojWO5bVgbqradwMkqc4HUnNXzgHai3vVY20gfQxVx1Vhtgj6V5lsOJG0tJJkQO7v4BD7poZdfmTruu2dtqh+yHa2bhtys8B5bMhJ0uv6rY+8HpVFtK2oWtd0KGcR07Ty2+PE2Qbayz2PSqXwzvWsmtopLmaOCR4lkMbNuA3p68q3eEd5PD7qQRwXKM5UvjcbLz94DljOPTeq4yLPVd412zS2e4Xw2f2a19pkKkYwxYLHv9ohGPyHxqeiuVb3WVvkQa59xng8kt3xe3THiXdjA0OTgHSJIWGemGxn94etAScneZCI7FxFITeyCMLtmI61iYyfuuwX5198O7czXDsILCZ4lneAy+LABmN9DNpZw2Bz5VDP3fXAndwUKC5tJIhqxoQTLcXPTmZBkDqBWpwnsPNBO7vwy1nc3cs6ztc6XCtKXQ6fDO68+dATlx3maPaJDZzm2tp5IJZ1eIgGNgjN4ZcORuDsOtSPE+2+iWSO3tp7owqrTGLRiPWusKNbKXfT5tKgnBHrVVn7rGZbmfRH7X7fLdQhmLRyxlwyxzIfL5hnfGVODmpqThXELea5kso4GF4UkPiylTbzCMRsThGEqeUHAwcg9KAkL3tsA6R21vPcyvCs5RQsZjifZTIZmXSxwcJz2PKte47x4fCgaKKWSW4kkiSHyRuskOfESQyMFUrjGM77YzWKXgl9bXXtVuIbl5beGGdXcwZkh1YlQhXAB1tlMemDUdN2GuFtVVorS7aS4nubmGTKqzz7jwJSrFNGwyR5hnlQE/a9tleW1iaCaJ7hrhNMihTG1suptW+GB6MpINYpe38azGLwnyL6Oxzlca5I/ED/ujljnVf4f2HvLdLaaMRPJb3FzIls0z6EguIxGIUnZScpjVkrjzGvy67G3ukTiOFrhuJpfNCJSFVI4/DCeKU3bYZOnry2oC8cU44tvLbo6nFxKYQ+2FfQzqG6+bQQMdcetSdUHtBNc3BsI7iBYJTxGGRVSbxcxwK0ruW0LjGNOMdR61fhQClK17+9WGJ5HOFRSx6bAZ6/KgOP8A/iTc+BajO3iOSuOunY5+prglXvvW7xRxWdPBDrBGowrYBLnOWIBI5bD6+tUSgFKUoD7WZhyJH1rov/o2+N19niwfjgl/9euqPb9n7iTRoglIkxoOhsNn0bGOnPPSr/Hwd4LC3DlCVaVGCOHw5bXuy7e6RsCRtnmTUS8WaR0PRurGnfxT/mTX3+xhtrVpGwo6ZJOwUDmzE7AD1NbH9izZ3jIGM6jgLj11k6cfWvjhd0Y5VYZIyAwH2lJ3X45HStLiVsYXaIPqUEcjtnHUAkBhnB54Od6qoRi45eToOkO3bjZVSO5CMoyWmeKa+3vJJG/9mQrHIGkcqW0EFVVSTpLcmJJ5DIA674qmdpLCOK/OSPCdkm0gbxpKdehlHIqDyHTB61LVrdpuzk892ZYI2kS4dWVhhgryAExsRsuliV82NlzVjaS4o+cfiFW/uJ1qz1eOHDTuIvtdI/tciOAojJSNVACrECSgQD7JDageurO+a++zCl/aIlOJJbdlj+JVkkZc9NSRsPrjrVmj4VCgt3uJY5pIEkjMaqzrJ7xi1MwCkKXIPMYRQM9MttxVAGWSGMoyFPzaJEyBtm0OqZ8y5U5zkHod6kSuIReMmE7qnF4yQnd1fzw3ZlilMawxs7nTrBXIXSFJAyxYAbjHPpXobsJ27/tGSUFAmgLp3BJBznP3VwxvBiRorVWVHbUzOcu2CdK7bBVzy3JO5PICx923Hza3gwmvxAE2XJG/rnZcZJO/KtXxGaiS4Gh3adVRi9D0DSvwGv2phYClKUApSlAKUpQDFKUoD5kfAJPIDP3V5Q7W9415Peysty3hh3VFX9GYwSBlDswI56gc5r0l274ZLccPnSB3jl0EqUOCSBnTn0PI/OvJPF+DS2riO4Qo5VX0nGQG3GodD8DvQG+Lq2uQRMqWso3EkasY39Q8QJ0nqCgx0K9R8zdlJDEZrdknhUHU6EgrpGSGRwrZA32BGMnOxqFVcnA51azM9hFFECBcCUzyDY+H5dCxMDtkqW1L+0AdwRW+3oSrz3InjeEVOvuKPUwA6kD79qsc3CBeoZLSLTMuBJCg2ZTsJYgSSBnAZemQRsSBrDsTd9IgfTTJGd/1Rh/e/Z5/CsalGdOTjJaoJ5Lzxq+WEiKAzJJFiFm1FFZYh4YwgY89Oc7fKoyw4s0QKHDxMQWjPIkbZB5q3xH48qXkrmC28fJmEOGJznSHdUVgftALueud9wSdKqKs2qj1KWpVnSrb0ZYaejWhJnjpU/mI0jxyOA759dbg4P7oFRhNKVqbbMLi5rXMt+tNyfi8ivuG4ZCSjFSQQcEjIOxBx0+FfFK8I4pSrF2Y7Dz3pDAeHFneRhz+CD7R/D41qq1oUY79R4RnTpyqS3YrLIG3tmkYJGpZjsFUZJ+QFdg7BdkxaRrJJH/zTZOonIjU9AOWcY+p+FS/Z7spBZLiJcsfedt2b69B8BUtImRzxXOy6QPrcUkkuGXrjxwu7zL+12cqfanqz7biTgjzKTnGMfx61Dcc7ftZgePbOV1AeIhDJpJ5k8wfgfvNSqRY/wB/Wv2SIMCGAIOxBGQfmDXr6R1qNRKMt+PNtJZ+WOCXLzb8JsqG9HTRmDs32+tb5tMTFZN/IwwcDqOhqx1yni/d40UntHDHMcqnUIydj8FJ5Z9Dt8qrDd4vErd3SSQhtRJV0GQfQfCurstsULqGU9e7mVs6sqOlZea4HfaVwL/ixxD+8X/IKneAd80gdFu0UpyZxz366fQVYK5pt4MY3lJvGTsFKr69vrE7C5jyf2qn1bIyKkJp8CUmnwP2lKV6elR7yu0j2dqnhOI5Jpo4RIQCIwx8zsDtsMmuAXnCXlv5Lm6Qm3BkmOZRKCkfuxeIjHclkXTnYMOleku1/ZdeI2zW8jlFYgkqATkEEYyNuVeZ+2nZ6XhtzLal3MZKuNyBIv2WKjYkbirG0oU7hKLeGnn5rQwk2jUHaiZf0YhiPQxwRIy/uuF1j55zUQzZOTuaUrpoUoU/yJL5Glts2+G8LkuH0xLkgamJIVVUYBZmOwG43PrU1admVR1Z7m3OlgdIEzZwc4JEfI+tbtvYey2zRsw8aR4mdQD5ECswRmIxnLqSBnf5Vq1yu0Nt1IVXTo4wuZDrXDhLESS7Q3iSTkxsWQAAMRgtkl2J2H2nbpUbSlcrKTk22QJycpOT5ilKV4Yitiw4fJPII4ULuegH4n0HxNWfst3czXWHmzDD0JHmb91TyHxP3Guq8H4FDapogQKOp5lj6s3M1SXu2KVvmMO1L0Xz/YsrbZ86valovUqPZfuvSLEl3iR+fh/YU/H9f+Hzq+bAdAB+AFfM0yopZyFVQSSTgADckmuF94HeXJeM0NsSlsDg42Mvxb0X0X7/AIRNjbGvuklzup4jH80nwiu5Lm3yX1fMu8UrWGIr/J0HtF3tWlqSkZM7jmI8aQfi52+7NUi+777ps+FFDGPjqcj6kgfhXOaV9q2f0E2PZxSlT6yXfPX0/L6eZCndVJc8F8t++e+U5bwXHoUx/wDkirJwbvxRiBdwFP2ozqHzKnfHyJrj9Kl3fQ3YtzHdduo+Mey/TT6pmMbipHmepuE8ahuo/Et5FkX1B5H0I5g/A1g492bhvE0zLkj3XGzL8j/LlXnDgfH5rOUS27lW6jow/VYdRXoHsV2yj4jBrXyyLgSR590+o9VPQ18d6TdD7jYT+Kt5OVLPH+aPdvY7+/hyaWmZ9KtGutyaOa9qOwM1nlx+dh/XUbr++vT58qrFekyKpPajuzinzJbYik56ceRj8QPd+Y+6quy24n2Lj6/uitudmY7VH6fscizXpTsfPI9jA03vmNc/dXBbbsfcvdC28MrIfXlpHNs8iPlXoXgnDvZ7eOIsW0IF1HrgV2li95Oa4M0WUJRcso3qUpViWQqhd7fYUcQtC8Q/5iEFk/aXqn1xt8QKvtfhFbKdSVOSnHijxrJ4rIxzpV774eyIsb8smPDuNUigfZORqGPTJyPn8KoldlSqKrBTXMjtYZe5MXcRuolk1F9MiaMgMEDO4ZSfL13A974VHRxFjhQSeeAM7D5VXrPiksOPCkdMMHAViBqHI45E1aOz/auSRpUlljiDwuqYVIkLsVB1FFH2C+NW2T0rlb7YbUpVaT0445+REqWyk95GtSpccDQqjC6gw+d/PpBU4YBtOCRkenMV+e3RQ59lD69wJJNPlX1RQNmPqdwOXrVNR2ZcVZY3cfMjRtZt66GDg3ApruTRAhY9TyVR6s3IV1bst3dQ2uHlxLMNwSPKv7qnr8T+FbPd/drJZI2rU+4kJO+oE8/p+GKstcFt28r0ridqtFF47m/8F5aWNOmlN6sUpSuYLQ5z3t8QuJFW0tIpX1jXKURm8oOyZAxzGT9PWuWL2LvTpxbS+bZfL7x9B6muocT7w0mkle3tp5Vt1XxT5BoVGfLKckqG1ENscgCqzb96yIFAtmwpycyglv0R94pkbwggjkCR6V+jejtvfbMsYW1C3Wmsm2suT1bevkvBIpK09+bZVG7G3oGfZZiAcbIW39PLneoy4spI/wBIjp+8pH8a6AnepG0IieGRQsniq6ONQJDLvqGOTHljnyq18H73rFvDSbxUhSERaHjDqSuAGJUnbAxjFdAr/aMP4ltp4P8A2akkzh1K7GeAWN6F8L2aZ5HBYxHw2j1FVA0jDHdiSdJwE5b1HcV7AqLR4rUxbusymUZl0lW8niRgquAhZlYDGRk1lT2/buShVThL+rT1/wBHmDltTPZHtI9jdJMpOnOmRf1oz7w/mPiBWnxXgs1q5S4jZGHryPyYbHn0NaVW9ajRu6MqU0pQmmn3NMJuLyj1fbzrIiuhyrAMD6gjIP3VkJqm903EzNwyMNuYmaL6Luv4MB9Ku1raeJkknSCBj1xuf6V+WpbCq/iVWxi/4cmm33J4z5rDLvrVuKXeZrGy3Ejc8HSPQH+eKkKUr6Tb29O3pqnSWEiG228sUpSt54KUpQFe7adjoOI25jmGGAJRxzQ+oPp6ivKV9aGKV4yQSjshIOQdJIyD6bV7Orlneh3SJdIZ7CMLcassoOBIDz+AbrnrVrs67VKW5N6P0MJxyefaVIcX7PXFo2m5hkiPLzLgH5NyP0NR9dJGSkspmgtnCz/5emP/AJMufn4cWMemxPzwPSvms0R/5K1xsMTZHq3inLfMjSP8IrDUNc/m/wC5mb/BeOS2kniQtg4wQckH5jO+Ku/Be9g+7dp199OnzU/yz8q5zSq++2VZ36xcU1Lx5+T4mcZyjwZ37h3aW3uJDHDKrsBkgenwPI86kJydDY54OPurjndzxiOC6xKFAcYDnYo3pq9DyPxxXXYOJRSHSkiMfRWBP3Cvj/SHYP4dcJW8JOG6m29Vpx1X3J9KrvrU8tG4dSwDMNWzAEjO+cH13rFVg4twER8RkhmYxRC4KGUqSFVjqB2/ZIOKjp4AXMECiYiRtMiq2qQcgAuTttkDGd6/S9C4hVhGcOEkpeGGu8pmmtDDb2atHI5kRSmnCHOqTUcHRgY25nNa1CMbGtuz4cZEkYOgKBSFJ80hZgumMfaO+celb293Vs8NVWIORsat9r3lTRiJQuqNEAdXdiXb7Thxh11bZXJHlFQt4BKrs/hQSQrHGIghUyEHSxPQOObZxUTUepQpXMcVY5+fv1PeB2LgvaGz4gPBJCmVtUqzBXPlBbyHGDlmd8gBuSjA5VztN3bgDxbDLKWcCBmDPhOZjYbONx5ee+BqqgA+lX/sr21lR1jvFlcBVIfzhkjGCS+gZKldtY8wBzvtVDU2fX2e+tsZZjxcH9vefF8AWruODC2uAcgCYbHodIz/ACrrHCv0f+Jvrvz/AN+lQXCII0hDxlH8QeKzpyctuDk7thcLk7nTvvVisYtMYH1PzO5/jXy6hX+L2xeXKjhNpeaWH6ossYpxRnpSlXhrFKUoBSlKAUpSgNTifCYrmMxzxrIhzkMM8xiuFd4PctJBIJOHqXhY4Kk7xH1LH7HxPKvQFaPHQDazajgeG+SBnAwd8dak29zUoSzFnjSZ52vrWNbaIQsWWFmhJI2dmzIZFPo24weQUetRdSvC/PDPHzQJ4wbAyrR7A45+YHSccs56VFV0UNMr3rqamKUrZ4Za+LMiE4DMMn9kbn8Aazk1FZfIJZeEa1T3Yfi/s16jadQf82QOfnIAP3gfSsbcTAP5uKFRny/m1YgdPM4JJ+Jqc7HcSMt5Gs48XclC25RgDuD0GMjHLl6Vy91tu3q05U5Qbi00/HTh5nT1OjN3RpSrSlHsrONfPlyPrvp7PPhbqPVoJUTKCcBgMJIRyzg6M/L1rmfBLpI51eRpUC5IaEgOGwdOknlvjPwzXp+7tEljaORQyOCrKeRB6VwHt53fScPkLoC9sx8r89Ofsv6H48j+FedA+ktK4t1su5licdIf1R7vnHhjmsdzOduqLT30VpuHzGIzlHMWvSZCDjWd8FvWtVWwcis3tr+H4WtvD1a9GTp1Yxq08s42zWGvq0c8yCSPGVgMi+ytKwKLrMmMmU+9jHTPI1gueFyxytE8bCRM6lxuuBk5A+G9azIRzBG2R8jyNSdtxIRxF45ZluWLIxB8phZcEFs6iSdscsVh2oJKOvv3yPTX/sebCExuBIutCQQCudOrPLSDtmrXHBcXV5FbrNKbnS1vcOrqYxApGyMnNQvPPM4FaEcE7rbRWfvzQMjiKZnLqXORKp2iGw8vLbPWuv8AYTsSnDYCWw07j8446eiLnoPxP0rj+kvSGnsyhph1pZUI88vTefgvV48cSKNJzfhzLPw7h6oI4UGERQMeiIAAPrsPvqfrWsrXQMn3jz/kB8q2a4TZdm7S3UZvM5Pek/Fkmct56ClKVZmApSlAKUpQClKUAqL7UTqlnOXIUeE4yfiDUpVO71r9Y+GyK3OQqij45z+AFbKUd6aj3sM4jwacJPGW2XIV8/qONDZ+jGrJ2X7HK+p7jS8Y8qhJAQx6ksh6enqfhUL2d4AbuRlDhAoDMcZOCceUevzNdQtrdY0VEGFVQo+Q/mef1roqj7WF5lZdXHVRwuLK7L3f25xpMijfVlgTjScY8vPVg/LNb3COxVrFKjHxDjIJLDcMpU7ADHvdKmKVqlByTi29Svjf1otPPD1JNO7Dh5GRGxH/ANr/ANa2+HdgLS3fXCjK+CM62OM/M1F2nE5IxhGwPTn/ABp2i7xWs4PF9nEirgPiXQRk4BAKnIz6HPwql/C25KMYJ505fc6WG3a1xHclVlrxTb9skr68EMyxswOoEknYBemTnmcVsSwq6lXAZSMEEZBB6EHnXKOK99EF0V8SxfI8u048wP2WBjII+BFSl32/mtbo64GFt5V0nPlbA1aHIAbByMcjjO1cd0h6K17bdrU4KHgsa45rD5e2ZfF04pbz9+/fMdou5i3mJe1cwMfs41J9BnK/eR8KpN73PX8edKxyAfqON/o+DXbOC8ehu01wOGHUcmU+jLzFSFRLHp1tqwXVTkp45VFl/VNP6tmx29Kot6Poeeoe67iUh3gK4HN5EAwOnvGrDwTuRkcg3MoA56YgXbH7xwo+e9drsrPXhmHl5gevxP8ASpPFd9R2/te6pZrONNvlBa48XJy9Fp3kZ0qcXpqVfs12Fhs49MKiMnmR5mb95zufkNhU9Bw5VOTlj8cbfIVtUqv+Hp9a6zjmb/mesvq9fUyy8YFKUreeClKUApSlAKUpQClKUArkHfbxAGaGHByqlyeh1bD67GuvMcCuEcbsHuONNHcP4g16sjceEBrCj022+uanWKXWbz5Jswm8I2O7ywKpJKwIDlVXPIhckkfXAzVvr8UYAAAAGwA5ADkAPSv2rbV6vmcxcVetnvClKUNAqo9vOzd1eaFgaPwl3KFtJ1494k7H0AHLf1q3V+OSFYhWbSC2FGScdAPWso1XRfWLkSLecoz7Ky2csse7Zoj4l/LHFCpBOltZY590Y5Z+vyqQ7Y9qVuQscIPhqxYkjGo4wMDmAMkfWojjfG5bmQmUkAE6U5BPhj19Sd6jq5bae2K188S/KS6lZyWDY4fxGSBxJC5Rx1H8D0I+BrqPZDvB9rIt51xM2ysvuuQOo+yds+n8K5hb8KlkjaRELIrBWI+yW5Z9B8eVdb7Ad2Hs7LcXLfnRuiqdlyOp6neqB7PhczjKUdU088Ho+8kWcq0ZYjw59x0dRtX7SldEWwpSlAKUpQClKUApSlAKUpQClKUBjuE1Iw9VI+8VxXu14ap4hNFLq1KrqGXcDD4OT8cD8a632k4slraySyZ0qp5cyTsAPjmuV9zlhI95JMMiNVKtvzZtwD69T9an2+Y0akvl9TCSUtGdN/JaP9Z/w/pT8lo/1n/D+lTVKj/E1f1Gj4Sj+khfyVj/AFn/AA/pT8lo/wBZ/wAP6VNUp8TV/UPhKP6SF/JaP9Z/w/pWjPwgrIBCSQObEgYPp0zt/GrOaot/2VV3ZvZIZXI1NrmlRmPXyjI+o2rCovioOlVm0njh4PPej1Uo0Xv04LPv5mh2t7ILNI4jsixJVvHjnjTJ0jPkbpnoeeKpNh3eyyXjQsSkUZGuRhjYgHA5gt02JGxq5fk4evCohn1upPwq22PY2FAnkChWDhA0jKG/xNg/dWVza27UccfDGvz7b/sRlRdWWZL7f+UaHA+wEcA8MZ8EOJCCcmV1xpZiPsjGQtXClK0JJaIsVFRWEKUpXp6KUpQClKUApSlAKUpQClKUApSlAcn73O2SMps4tyGBkPQadwo+PI1Zu6/s+9raZdlIl0ygAYK6lGxPWubcU4R7bxuWFDs8xyy76VAGT9OVds4Hww29vHEXaTQoXU3M4qxuN2nRjTjz1ZitXk36UpVcZClYLuRlAK494A5+O303xX54kh5IB82/pQGxWtB+kk/wnPwxy+HIn60MLkbuBn0Xl8iazRQhRhRgf750B90pSgFKUoBSlKAUpSgFKUoBSlKAUpSgFKUoBWtxC8WKMs2cbDYZOWOBsPia2axXECuMNyyD929Acf4Xwh7Hje514R5mwMYEmfKefXAzXRvysH92f83/AGrndrxEycYu9OZEby6wchAmMfTOV+dWKrvqo1cOpq8IqLy4qUppQeEWL8rB/dn/ADf9qyWvGfHkC+ZOZ2PM9Onz2qs4qw9mrEgl2Ujbyk/j/Co9xRpU4aLUxtLivVqJN6c9CX9lJILtnScgAY3HU+tbNKVWFyKUpQClKUApSlAKUpQClKUApSlAKUpQClKUApSlAKg+1F3PCniwYYIrEx498428/wBkCpyqJ3tl2tY4kDAyTIurOF8xxhj6GtlKO9NI8ZQew1u0lxLcYIQhx8CzsDpz1wN/uq8VG9n+EeywCMkFsszEZwST0zvsAB9KlI4yxAUZJ2FX+VrLl9jnLufW1cR15EnwG7jjY+INzjBxnFWyojg3BwiZlUFieuDgVL1R15RlUbiXdrCUKSjIUpStBJFKUoBSlKAUpSgFKUoBSlKAUpSgFKUoBSlKAUpSgFQHbLg6XMCpJI0eJUYMvMMDtjA2+dT9YLyEsuFIBBBGeW1exbi8oHM5rw2sKCZJ3fU0YAUuzFWOCWOxyMHPWrX2KbxEaQxunQCRQGBHPbJr4HZx7d/EjfSrOGkGkyO2x21E7nJ542AAqJ7NcVmF3e+LIwVXXw1kU+ZcHly+/nUyVWVSm49378OBHVCnCfWY1Og0rFb3KuMowI+FZahEgjeP3FwkObONJJdSgK7aVwTuSQDyG9ZbNpi58UIEwMAbtq6knlit2lAKUpQClKUApSlAKVqy8TjWQRu2lmxpztqz0B6nblW1QClKUApSlAKUpQClKUApSlAKUpQCtaKwRWZgPe5g7j570pQGSC1VM6FC554FZaUoBSlKAUpSgFKUoBSlKAxyQKxBZQSpyMjkfUVkpSgFKUoBSlKAUpSgFKUoD//Z"/>
          <p:cNvSpPr>
            <a:spLocks noChangeAspect="1" noChangeArrowheads="1"/>
          </p:cNvSpPr>
          <p:nvPr/>
        </p:nvSpPr>
        <p:spPr bwMode="auto">
          <a:xfrm>
            <a:off x="0" y="-1119188"/>
            <a:ext cx="1952625" cy="23336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VE"/>
          </a:p>
        </p:txBody>
      </p:sp>
      <p:pic>
        <p:nvPicPr>
          <p:cNvPr id="28" name="27 Imagen" descr="merco.bmp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58000" y="5775960"/>
            <a:ext cx="1295400" cy="7772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457200" y="13716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s-V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INDUSTRIA PORCINA EN VENEZUELA </a:t>
            </a:r>
            <a:br>
              <a:rPr lang="es-V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s-VE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733800"/>
          </a:xfrm>
        </p:spPr>
        <p:txBody>
          <a:bodyPr/>
          <a:lstStyle/>
          <a:p>
            <a:pPr algn="ctr">
              <a:buNone/>
            </a:pPr>
            <a:r>
              <a:rPr lang="es-VE" u="sng" dirty="0" smtClean="0"/>
              <a:t>DISTRIBUCION DEL SECTOR PORCINO</a:t>
            </a:r>
          </a:p>
          <a:p>
            <a:pPr>
              <a:buNone/>
            </a:pPr>
            <a:r>
              <a:rPr lang="es-VE" dirty="0" smtClean="0"/>
              <a:t>Granjas Porcinas</a:t>
            </a:r>
          </a:p>
          <a:p>
            <a:pPr>
              <a:buNone/>
            </a:pPr>
            <a:endParaRPr lang="es-VE" dirty="0" smtClean="0"/>
          </a:p>
          <a:p>
            <a:pPr>
              <a:buNone/>
            </a:pPr>
            <a:r>
              <a:rPr lang="es-VE" dirty="0" smtClean="0"/>
              <a:t>Industria          Alimentos y </a:t>
            </a:r>
            <a:r>
              <a:rPr lang="es-VE" dirty="0" err="1" smtClean="0"/>
              <a:t>Premezclas</a:t>
            </a:r>
            <a:endParaRPr lang="es-VE" dirty="0" smtClean="0"/>
          </a:p>
          <a:p>
            <a:pPr>
              <a:buNone/>
            </a:pPr>
            <a:r>
              <a:rPr lang="es-VE" dirty="0"/>
              <a:t> </a:t>
            </a:r>
            <a:r>
              <a:rPr lang="es-VE" dirty="0" smtClean="0"/>
              <a:t>                        </a:t>
            </a:r>
            <a:r>
              <a:rPr lang="es-VE" dirty="0" err="1" smtClean="0"/>
              <a:t>Frigorificos</a:t>
            </a:r>
            <a:endParaRPr lang="es-VE" dirty="0" smtClean="0"/>
          </a:p>
          <a:p>
            <a:pPr>
              <a:buNone/>
            </a:pPr>
            <a:r>
              <a:rPr lang="es-VE" dirty="0"/>
              <a:t> </a:t>
            </a:r>
            <a:r>
              <a:rPr lang="es-VE" dirty="0" smtClean="0"/>
              <a:t>                        </a:t>
            </a:r>
            <a:r>
              <a:rPr lang="es-VE" dirty="0" err="1" smtClean="0"/>
              <a:t>Farmaceutica</a:t>
            </a:r>
            <a:endParaRPr lang="es-VE" dirty="0" smtClean="0"/>
          </a:p>
          <a:p>
            <a:pPr>
              <a:buNone/>
            </a:pPr>
            <a:r>
              <a:rPr lang="es-VE" dirty="0"/>
              <a:t> </a:t>
            </a:r>
            <a:r>
              <a:rPr lang="es-VE" dirty="0" smtClean="0"/>
              <a:t>                        Genética</a:t>
            </a:r>
          </a:p>
          <a:p>
            <a:pPr>
              <a:buNone/>
            </a:pPr>
            <a:endParaRPr lang="es-VE" dirty="0"/>
          </a:p>
        </p:txBody>
      </p:sp>
      <p:sp>
        <p:nvSpPr>
          <p:cNvPr id="5" name="4 Abrir llave"/>
          <p:cNvSpPr/>
          <p:nvPr/>
        </p:nvSpPr>
        <p:spPr>
          <a:xfrm>
            <a:off x="2286000" y="2971800"/>
            <a:ext cx="228600" cy="20574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pic>
        <p:nvPicPr>
          <p:cNvPr id="7" name="6 Imagen" descr="FRIG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33600" y="5410200"/>
            <a:ext cx="1600200" cy="1295400"/>
          </a:xfrm>
          <a:prstGeom prst="rect">
            <a:avLst/>
          </a:prstGeom>
        </p:spPr>
      </p:pic>
      <p:pic>
        <p:nvPicPr>
          <p:cNvPr id="8" name="7 Imagen" descr="GENE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5410200"/>
            <a:ext cx="1683362" cy="1295400"/>
          </a:xfrm>
          <a:prstGeom prst="rect">
            <a:avLst/>
          </a:prstGeom>
        </p:spPr>
      </p:pic>
      <p:pic>
        <p:nvPicPr>
          <p:cNvPr id="9" name="8 Imagen" descr="GRA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33801" y="5410200"/>
            <a:ext cx="1752600" cy="1295400"/>
          </a:xfrm>
          <a:prstGeom prst="rect">
            <a:avLst/>
          </a:prstGeom>
        </p:spPr>
      </p:pic>
      <p:pic>
        <p:nvPicPr>
          <p:cNvPr id="11" name="10 Imagen" descr="ALIM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315200" y="5410200"/>
            <a:ext cx="1676400" cy="1295400"/>
          </a:xfrm>
          <a:prstGeom prst="rect">
            <a:avLst/>
          </a:prstGeom>
        </p:spPr>
      </p:pic>
      <p:pic>
        <p:nvPicPr>
          <p:cNvPr id="12" name="11 Imagen" descr="FAR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486401" y="5410200"/>
            <a:ext cx="1828799" cy="1334921"/>
          </a:xfrm>
          <a:prstGeom prst="rect">
            <a:avLst/>
          </a:prstGeom>
        </p:spPr>
      </p:pic>
      <p:pic>
        <p:nvPicPr>
          <p:cNvPr id="10" name="9 Imagen" descr="GRA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57800" y="457200"/>
            <a:ext cx="3733800" cy="2759765"/>
          </a:xfrm>
          <a:prstGeom prst="rect">
            <a:avLst/>
          </a:prstGeom>
        </p:spPr>
      </p:pic>
      <p:pic>
        <p:nvPicPr>
          <p:cNvPr id="13" name="12 Imagen" descr="ALIM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29200" y="2057400"/>
            <a:ext cx="3845859" cy="2971800"/>
          </a:xfrm>
          <a:prstGeom prst="rect">
            <a:avLst/>
          </a:prstGeom>
        </p:spPr>
      </p:pic>
      <p:pic>
        <p:nvPicPr>
          <p:cNvPr id="14" name="13 Imagen" descr="FRIG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05401" y="2550886"/>
            <a:ext cx="2590800" cy="2097314"/>
          </a:xfrm>
          <a:prstGeom prst="rect">
            <a:avLst/>
          </a:prstGeom>
        </p:spPr>
      </p:pic>
      <p:pic>
        <p:nvPicPr>
          <p:cNvPr id="15" name="14 Imagen" descr="FAR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29200" y="2895600"/>
            <a:ext cx="2922964" cy="2133600"/>
          </a:xfrm>
          <a:prstGeom prst="rect">
            <a:avLst/>
          </a:prstGeom>
        </p:spPr>
      </p:pic>
      <p:pic>
        <p:nvPicPr>
          <p:cNvPr id="16" name="15 Imagen" descr="GENE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19600" y="3124200"/>
            <a:ext cx="2772596" cy="2133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8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2400" y="381000"/>
            <a:ext cx="8991600" cy="1143000"/>
          </a:xfrm>
        </p:spPr>
        <p:txBody>
          <a:bodyPr>
            <a:noAutofit/>
          </a:bodyPr>
          <a:lstStyle/>
          <a:p>
            <a:r>
              <a:rPr lang="es-VE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FACTORES  FAVORABLES DE LA </a:t>
            </a:r>
            <a:br>
              <a:rPr lang="es-VE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VE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PRODUCCION PORCINA EN VENEZUELA</a:t>
            </a:r>
            <a:endParaRPr lang="es-VE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4" name="13 Grupo"/>
          <p:cNvGrpSpPr/>
          <p:nvPr/>
        </p:nvGrpSpPr>
        <p:grpSpPr>
          <a:xfrm>
            <a:off x="7467600" y="1752600"/>
            <a:ext cx="1524000" cy="4876800"/>
            <a:chOff x="7010400" y="1752600"/>
            <a:chExt cx="1524000" cy="4876800"/>
          </a:xfrm>
        </p:grpSpPr>
        <p:pic>
          <p:nvPicPr>
            <p:cNvPr id="6" name="5 Imagen" descr="MAIZ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010400" y="2895600"/>
              <a:ext cx="1524000" cy="1202865"/>
            </a:xfrm>
            <a:prstGeom prst="rect">
              <a:avLst/>
            </a:prstGeom>
          </p:spPr>
        </p:pic>
        <p:pic>
          <p:nvPicPr>
            <p:cNvPr id="9" name="8 Imagen" descr="TI.bmp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010400" y="1752600"/>
              <a:ext cx="1524000" cy="1141529"/>
            </a:xfrm>
            <a:prstGeom prst="rect">
              <a:avLst/>
            </a:prstGeom>
          </p:spPr>
        </p:pic>
        <p:pic>
          <p:nvPicPr>
            <p:cNvPr id="11" name="10 Imagen" descr="TECN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010400" y="4038600"/>
              <a:ext cx="1524000" cy="1295400"/>
            </a:xfrm>
            <a:prstGeom prst="rect">
              <a:avLst/>
            </a:prstGeom>
          </p:spPr>
        </p:pic>
        <p:pic>
          <p:nvPicPr>
            <p:cNvPr id="12" name="11 Imagen" descr="IMG00853-20120313-0849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010400" y="5334000"/>
              <a:ext cx="1524000" cy="1295400"/>
            </a:xfrm>
            <a:prstGeom prst="rect">
              <a:avLst/>
            </a:prstGeom>
          </p:spPr>
        </p:pic>
      </p:grpSp>
      <p:sp>
        <p:nvSpPr>
          <p:cNvPr id="13" name="12 CuadroTexto"/>
          <p:cNvSpPr txBox="1"/>
          <p:nvPr/>
        </p:nvSpPr>
        <p:spPr>
          <a:xfrm>
            <a:off x="304800" y="1828800"/>
            <a:ext cx="6704079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VE" sz="3200" dirty="0" smtClean="0"/>
              <a:t>Clima favorable</a:t>
            </a:r>
          </a:p>
          <a:p>
            <a:pPr>
              <a:buFont typeface="Arial" pitchFamily="34" charset="0"/>
              <a:buChar char="•"/>
            </a:pPr>
            <a:endParaRPr lang="es-VE" sz="3200" dirty="0" smtClean="0"/>
          </a:p>
          <a:p>
            <a:pPr>
              <a:buFont typeface="Arial" pitchFamily="34" charset="0"/>
              <a:buChar char="•"/>
            </a:pPr>
            <a:r>
              <a:rPr lang="es-VE" sz="3200" dirty="0" smtClean="0"/>
              <a:t>Extensas aéreas de tierra fértil </a:t>
            </a:r>
          </a:p>
          <a:p>
            <a:pPr>
              <a:buFont typeface="Arial" pitchFamily="34" charset="0"/>
              <a:buChar char="•"/>
            </a:pPr>
            <a:endParaRPr lang="es-VE" sz="3200" dirty="0" smtClean="0"/>
          </a:p>
          <a:p>
            <a:pPr>
              <a:buFont typeface="Arial" pitchFamily="34" charset="0"/>
              <a:buChar char="•"/>
            </a:pPr>
            <a:r>
              <a:rPr lang="es-VE" sz="3200" dirty="0" smtClean="0"/>
              <a:t>Sistemas tecnológicos actualizados</a:t>
            </a:r>
          </a:p>
          <a:p>
            <a:pPr>
              <a:buFont typeface="Arial" pitchFamily="34" charset="0"/>
              <a:buChar char="•"/>
            </a:pPr>
            <a:endParaRPr lang="es-VE" sz="3200" dirty="0" smtClean="0"/>
          </a:p>
          <a:p>
            <a:pPr>
              <a:buFont typeface="Arial" pitchFamily="34" charset="0"/>
              <a:buChar char="•"/>
            </a:pPr>
            <a:r>
              <a:rPr lang="es-VE" sz="3200" dirty="0" smtClean="0"/>
              <a:t>Acceso a la genética y sus programas</a:t>
            </a:r>
          </a:p>
          <a:p>
            <a:pPr>
              <a:buFont typeface="Arial" pitchFamily="34" charset="0"/>
              <a:buChar char="•"/>
            </a:pPr>
            <a:endParaRPr lang="es-VE" sz="3200" dirty="0" smtClean="0"/>
          </a:p>
          <a:p>
            <a:pPr>
              <a:buFont typeface="Arial" pitchFamily="34" charset="0"/>
              <a:buChar char="•"/>
            </a:pPr>
            <a:r>
              <a:rPr lang="es-VE" sz="3200" dirty="0" smtClean="0"/>
              <a:t>Mano de obra calificada y a bajo costo</a:t>
            </a:r>
          </a:p>
          <a:p>
            <a:pPr>
              <a:buFont typeface="Arial" pitchFamily="34" charset="0"/>
              <a:buChar char="•"/>
            </a:pPr>
            <a:endParaRPr lang="es-VE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jo">
  <a:themeElements>
    <a:clrScheme name="Fluj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uj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787</TotalTime>
  <Words>784</Words>
  <Application>Microsoft Office PowerPoint</Application>
  <PresentationFormat>Presentación en pantalla (4:3)</PresentationFormat>
  <Paragraphs>214</Paragraphs>
  <Slides>27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28" baseType="lpstr">
      <vt:lpstr>Flujo</vt:lpstr>
      <vt:lpstr>EXPLOTACIONES PORCINAS EN VENEZUELA TEMA #1</vt:lpstr>
      <vt:lpstr>PUNTOS A TRATAR:</vt:lpstr>
      <vt:lpstr>POBLACIÓN PORCINA EN VENEZUELA Y EL MUNDO</vt:lpstr>
      <vt:lpstr>POBLACIÓN PORCINA EN VENEZUELA Y EL MUNDO</vt:lpstr>
      <vt:lpstr>EVOLUCION DE LA PRODUCCION PORCINA EN VENEZUELA</vt:lpstr>
      <vt:lpstr>Diapositiva 6</vt:lpstr>
      <vt:lpstr>POBLACIÓN PORCINA EN VENEZUELA Y SU DISTRIBUCION GEOGRÁFICA </vt:lpstr>
      <vt:lpstr>INDUSTRIA PORCINA EN VENEZUELA  </vt:lpstr>
      <vt:lpstr>FACTORES  FAVORABLES DE LA  PRODUCCION PORCINA EN VENEZUELA</vt:lpstr>
      <vt:lpstr>FACTORES LIMITANTES DE LA PRODUCCION PORCINA EN VENEZUELA</vt:lpstr>
      <vt:lpstr>Diapositiva 11</vt:lpstr>
      <vt:lpstr>TIPOS DE EXPLOTACIONES PORCINAS EXISTENTES EN VENEZUELA</vt:lpstr>
      <vt:lpstr>Diapositiva 13</vt:lpstr>
      <vt:lpstr>EXPLOTACIONES INTENSIVAS</vt:lpstr>
      <vt:lpstr>MANEJOS PARA OPTIMIZAR LA PRODUCCION  Y SALUD PORCINA</vt:lpstr>
      <vt:lpstr>TIPOS DE EXPLOTACIONES INTENSIVAS</vt:lpstr>
      <vt:lpstr>PRODUCCION EN  GRANJAS DE CICLO COMPLETO O FLUJO CONTINUO</vt:lpstr>
      <vt:lpstr>Diapositiva 18</vt:lpstr>
      <vt:lpstr>MANEJO EN MULTISITIOS</vt:lpstr>
      <vt:lpstr>MANEJO EN 2 SITIOS</vt:lpstr>
      <vt:lpstr>MANEJO EN 3 SITIOS</vt:lpstr>
      <vt:lpstr>CEBA DE CERDOS</vt:lpstr>
      <vt:lpstr>CHARCAS</vt:lpstr>
      <vt:lpstr>PISO DE CEMENTO CON INCLINACION</vt:lpstr>
      <vt:lpstr>SLAT DE CONCRETO</vt:lpstr>
      <vt:lpstr>DEEP BEDDING</vt:lpstr>
      <vt:lpstr>GRACIAS!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EXPLOTACIONES PORCINAS EN VENEZUELA</dc:title>
  <dc:creator>Mercedes Chang</dc:creator>
  <cp:lastModifiedBy>Mercedes Chang</cp:lastModifiedBy>
  <cp:revision>66</cp:revision>
  <dcterms:created xsi:type="dcterms:W3CDTF">2013-02-21T13:59:15Z</dcterms:created>
  <dcterms:modified xsi:type="dcterms:W3CDTF">2014-02-07T15:16:16Z</dcterms:modified>
</cp:coreProperties>
</file>