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56" r:id="rId2"/>
    <p:sldId id="257" r:id="rId3"/>
    <p:sldId id="299" r:id="rId4"/>
    <p:sldId id="273" r:id="rId5"/>
    <p:sldId id="275" r:id="rId6"/>
    <p:sldId id="300" r:id="rId7"/>
    <p:sldId id="276" r:id="rId8"/>
    <p:sldId id="301" r:id="rId9"/>
    <p:sldId id="277" r:id="rId10"/>
    <p:sldId id="278" r:id="rId11"/>
    <p:sldId id="259" r:id="rId12"/>
    <p:sldId id="260" r:id="rId13"/>
    <p:sldId id="261" r:id="rId14"/>
    <p:sldId id="279" r:id="rId15"/>
    <p:sldId id="262" r:id="rId16"/>
    <p:sldId id="263" r:id="rId17"/>
    <p:sldId id="264" r:id="rId18"/>
    <p:sldId id="265" r:id="rId19"/>
    <p:sldId id="266" r:id="rId20"/>
    <p:sldId id="302" r:id="rId21"/>
    <p:sldId id="284" r:id="rId22"/>
    <p:sldId id="285" r:id="rId23"/>
    <p:sldId id="283" r:id="rId24"/>
    <p:sldId id="292" r:id="rId25"/>
    <p:sldId id="294" r:id="rId26"/>
    <p:sldId id="293" r:id="rId27"/>
    <p:sldId id="295" r:id="rId28"/>
    <p:sldId id="267" r:id="rId29"/>
    <p:sldId id="268" r:id="rId30"/>
    <p:sldId id="269" r:id="rId31"/>
    <p:sldId id="270" r:id="rId32"/>
    <p:sldId id="271" r:id="rId33"/>
    <p:sldId id="272" r:id="rId34"/>
    <p:sldId id="286" r:id="rId35"/>
    <p:sldId id="287" r:id="rId36"/>
    <p:sldId id="288" r:id="rId37"/>
    <p:sldId id="289" r:id="rId38"/>
    <p:sldId id="290" r:id="rId39"/>
    <p:sldId id="291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66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4660"/>
  </p:normalViewPr>
  <p:slideViewPr>
    <p:cSldViewPr>
      <p:cViewPr>
        <p:scale>
          <a:sx n="80" d="100"/>
          <a:sy n="80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FF57B-1D1E-4D4A-8121-EC6BD04A0492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B8EE3-9D28-4BDF-9AE2-872E36CAA8E7}" type="slidenum">
              <a:rPr lang="es-VE" smtClean="0"/>
              <a:pPr/>
              <a:t>‹Nº›</a:t>
            </a:fld>
            <a:endParaRPr 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V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B8EE3-9D28-4BDF-9AE2-872E36CAA8E7}" type="slidenum">
              <a:rPr lang="es-VE" smtClean="0"/>
              <a:pPr/>
              <a:t>24</a:t>
            </a:fld>
            <a:endParaRPr lang="es-V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V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05A7FBA-FF87-4B93-9A5F-AE9708F7B2C4}" type="datetimeFigureOut">
              <a:rPr lang="es-VE" smtClean="0"/>
              <a:pPr/>
              <a:t>3/11/2013</a:t>
            </a:fld>
            <a:endParaRPr lang="es-VE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VE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45D2C19-C5BF-4973-992A-28C5D32CEDF7}" type="slidenum">
              <a:rPr lang="es-VE" smtClean="0"/>
              <a:pPr/>
              <a:t>‹Nº›</a:t>
            </a:fld>
            <a:endParaRPr lang="es-VE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IMG00261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9643" b="19643"/>
          <a:stretch>
            <a:fillRect/>
          </a:stretch>
        </p:blipFill>
        <p:spPr>
          <a:xfrm>
            <a:off x="1371600" y="2438400"/>
            <a:ext cx="7239000" cy="2590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95400" y="2590800"/>
            <a:ext cx="7406640" cy="17526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VE" sz="3600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INSTALACIONES PORCINAS Y BIOSEGURIDAD</a:t>
            </a:r>
          </a:p>
          <a:p>
            <a:pPr algn="ctr"/>
            <a:r>
              <a:rPr lang="es-VE" sz="2400" dirty="0" smtClean="0">
                <a:ln w="1143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TEMA #2</a:t>
            </a:r>
            <a:endParaRPr lang="es-VE" sz="2400" dirty="0">
              <a:ln w="1143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5" name="Picture 0" descr="UCV-Color[1]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"/>
            <a:ext cx="121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images[2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381000"/>
            <a:ext cx="114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906800" y="838200"/>
            <a:ext cx="4560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VE" dirty="0" smtClean="0"/>
              <a:t>UNIVERSIDAD CENTRAL DE VENEZUELA</a:t>
            </a:r>
          </a:p>
          <a:p>
            <a:pPr algn="ctr"/>
            <a:r>
              <a:rPr lang="es-VE" dirty="0" smtClean="0"/>
              <a:t>FACULTAD DE CIENCIAS VETERINARIAS</a:t>
            </a:r>
          </a:p>
          <a:p>
            <a:pPr algn="ctr"/>
            <a:r>
              <a:rPr lang="es-VE" dirty="0" smtClean="0"/>
              <a:t>MEDICINA Y PRODUCCION DE CERDOS </a:t>
            </a:r>
          </a:p>
          <a:p>
            <a:pPr algn="ctr"/>
            <a:endParaRPr lang="es-VE" dirty="0"/>
          </a:p>
        </p:txBody>
      </p:sp>
      <p:sp>
        <p:nvSpPr>
          <p:cNvPr id="8" name="7 CuadroTexto"/>
          <p:cNvSpPr txBox="1"/>
          <p:nvPr/>
        </p:nvSpPr>
        <p:spPr>
          <a:xfrm>
            <a:off x="5105400" y="5867400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M.V MERCEDES CHANG</a:t>
            </a:r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1219200"/>
            <a:ext cx="7498080" cy="4800600"/>
          </a:xfrm>
        </p:spPr>
        <p:txBody>
          <a:bodyPr>
            <a:normAutofit/>
          </a:bodyPr>
          <a:lstStyle/>
          <a:p>
            <a:r>
              <a:rPr lang="es-VE" sz="4000" dirty="0" smtClean="0"/>
              <a:t>Engorde</a:t>
            </a:r>
            <a:endParaRPr lang="es-VE" sz="40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295400" y="76200"/>
            <a:ext cx="7498080" cy="1143000"/>
          </a:xfrm>
        </p:spPr>
        <p:txBody>
          <a:bodyPr>
            <a:normAutofit/>
          </a:bodyPr>
          <a:lstStyle/>
          <a:p>
            <a:r>
              <a:rPr lang="es-VE" sz="4000" dirty="0" smtClean="0"/>
              <a:t>Tipos de instalaciones </a:t>
            </a:r>
            <a:endParaRPr lang="es-VE" sz="4000" dirty="0"/>
          </a:p>
        </p:txBody>
      </p:sp>
      <p:pic>
        <p:nvPicPr>
          <p:cNvPr id="6" name="5 Imagen" descr="P1080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819400"/>
            <a:ext cx="4648200" cy="3486150"/>
          </a:xfrm>
          <a:prstGeom prst="rect">
            <a:avLst/>
          </a:prstGeom>
        </p:spPr>
      </p:pic>
      <p:pic>
        <p:nvPicPr>
          <p:cNvPr id="7" name="6 Imagen" descr="sitio 3 y terraza (6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3960" y="914400"/>
            <a:ext cx="4130040" cy="2733114"/>
          </a:xfrm>
          <a:prstGeom prst="rect">
            <a:avLst/>
          </a:prstGeom>
        </p:spPr>
      </p:pic>
      <p:pic>
        <p:nvPicPr>
          <p:cNvPr id="9" name="8 Imagen" descr="sitio 3 nucleo 6 (1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3960" y="3581400"/>
            <a:ext cx="405384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4 patas de la mesa de la Producción Porcina</a:t>
            </a:r>
            <a:endParaRPr lang="es-VE" dirty="0"/>
          </a:p>
        </p:txBody>
      </p:sp>
      <p:sp>
        <p:nvSpPr>
          <p:cNvPr id="4" name="3 CuadroTexto"/>
          <p:cNvSpPr txBox="1"/>
          <p:nvPr/>
        </p:nvSpPr>
        <p:spPr>
          <a:xfrm>
            <a:off x="6400800" y="6248400"/>
            <a:ext cx="265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“Dr. José Maqueda (2004)”</a:t>
            </a:r>
            <a:endParaRPr lang="es-V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676400"/>
            <a:ext cx="70294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 rot="21386724">
            <a:off x="3385468" y="769590"/>
            <a:ext cx="2738250" cy="1138773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VE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MEDIO </a:t>
            </a:r>
          </a:p>
          <a:p>
            <a:pPr algn="ctr"/>
            <a:r>
              <a:rPr lang="es-VE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AMBIENTE</a:t>
            </a:r>
            <a:endParaRPr lang="es-VE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91000" y="2743200"/>
            <a:ext cx="177644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VE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ESTRÉS</a:t>
            </a:r>
            <a:endParaRPr lang="es-VE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14600" y="3962400"/>
            <a:ext cx="560337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VE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LA  PRODUCCIÓN </a:t>
            </a:r>
          </a:p>
          <a:p>
            <a:pPr algn="ctr"/>
            <a:r>
              <a:rPr lang="es-VE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LA  SUPERVIVENCIA </a:t>
            </a:r>
            <a:endParaRPr lang="es-VE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7" name="6 Flecha derecha"/>
          <p:cNvSpPr/>
          <p:nvPr/>
        </p:nvSpPr>
        <p:spPr>
          <a:xfrm rot="16200000">
            <a:off x="3486912" y="2685288"/>
            <a:ext cx="978408" cy="48463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 dirty="0">
              <a:ln>
                <a:solidFill>
                  <a:srgbClr val="FF6699"/>
                </a:solidFill>
              </a:ln>
              <a:solidFill>
                <a:srgbClr val="FF6699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 rot="5400000">
            <a:off x="1853184" y="4215384"/>
            <a:ext cx="1143000" cy="63703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VE" dirty="0">
              <a:ln>
                <a:solidFill>
                  <a:srgbClr val="FF6699"/>
                </a:solidFill>
              </a:ln>
              <a:solidFill>
                <a:srgbClr val="FF6699"/>
              </a:solidFill>
            </a:endParaRPr>
          </a:p>
        </p:txBody>
      </p:sp>
      <p:pic>
        <p:nvPicPr>
          <p:cNvPr id="11" name="10 Imagen" descr="247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5105400"/>
            <a:ext cx="1466850" cy="1466850"/>
          </a:xfrm>
          <a:prstGeom prst="rect">
            <a:avLst/>
          </a:prstGeom>
        </p:spPr>
      </p:pic>
      <p:sp>
        <p:nvSpPr>
          <p:cNvPr id="12" name="11 Flecha derecha"/>
          <p:cNvSpPr/>
          <p:nvPr/>
        </p:nvSpPr>
        <p:spPr>
          <a:xfrm rot="16200000">
            <a:off x="7443216" y="4139184"/>
            <a:ext cx="1143000" cy="63703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VE" dirty="0">
              <a:ln>
                <a:solidFill>
                  <a:srgbClr val="FF6699"/>
                </a:solidFill>
              </a:ln>
              <a:solidFill>
                <a:srgbClr val="FF6699"/>
              </a:solidFill>
            </a:endParaRPr>
          </a:p>
        </p:txBody>
      </p:sp>
      <p:pic>
        <p:nvPicPr>
          <p:cNvPr id="13" name="12 Imagen" descr="bellisim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5334000"/>
            <a:ext cx="1104900" cy="1104900"/>
          </a:xfrm>
          <a:prstGeom prst="rect">
            <a:avLst/>
          </a:prstGeom>
        </p:spPr>
      </p:pic>
      <p:sp>
        <p:nvSpPr>
          <p:cNvPr id="14" name="13 Flecha derecha"/>
          <p:cNvSpPr/>
          <p:nvPr/>
        </p:nvSpPr>
        <p:spPr>
          <a:xfrm rot="5400000">
            <a:off x="5925312" y="2685288"/>
            <a:ext cx="978408" cy="48463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 dirty="0">
              <a:ln>
                <a:solidFill>
                  <a:srgbClr val="FF6699"/>
                </a:solidFill>
              </a:ln>
              <a:solidFill>
                <a:srgbClr val="FF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7" grpId="1" animBg="1"/>
      <p:bldP spid="8" grpId="0" animBg="1"/>
      <p:bldP spid="8" grpId="1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DEBEMOS TOMAR EN CUENTA…</a:t>
            </a:r>
            <a:endParaRPr lang="es-V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VE" dirty="0" smtClean="0"/>
              <a:t>Tamaño de la granja</a:t>
            </a:r>
          </a:p>
          <a:p>
            <a:r>
              <a:rPr lang="es-VE" dirty="0" smtClean="0"/>
              <a:t>Tipo de granja</a:t>
            </a:r>
          </a:p>
          <a:p>
            <a:r>
              <a:rPr lang="es-VE" dirty="0" smtClean="0"/>
              <a:t>Capital</a:t>
            </a:r>
          </a:p>
          <a:p>
            <a:r>
              <a:rPr lang="es-VE" dirty="0" smtClean="0"/>
              <a:t>Manejo (cantidad y calidad personal)</a:t>
            </a:r>
          </a:p>
          <a:p>
            <a:r>
              <a:rPr lang="es-VE" dirty="0" smtClean="0"/>
              <a:t>Bioseguridad</a:t>
            </a:r>
          </a:p>
          <a:p>
            <a:r>
              <a:rPr lang="es-VE" dirty="0" smtClean="0"/>
              <a:t>Salud animal</a:t>
            </a:r>
          </a:p>
          <a:p>
            <a:r>
              <a:rPr lang="es-VE" dirty="0" smtClean="0"/>
              <a:t>Genética</a:t>
            </a:r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6800" y="1524000"/>
            <a:ext cx="749808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SUPERFICIES: </a:t>
            </a:r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s-V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PISOS</a:t>
            </a:r>
            <a:endParaRPr lang="es-VE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CEMENTO RUSTICO COMPLETO</a:t>
            </a:r>
          </a:p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SLAT CEMENTO</a:t>
            </a:r>
          </a:p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REJILLAS </a:t>
            </a:r>
          </a:p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COCHIPOLLO, CAMA PROFUNDA O DEEP BEDDING</a:t>
            </a:r>
            <a:endParaRPr lang="es-VE" sz="24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Dimensiones ideales para cada una de las instalaciones:</a:t>
            </a:r>
            <a:endParaRPr lang="es-VE" dirty="0"/>
          </a:p>
        </p:txBody>
      </p:sp>
      <p:pic>
        <p:nvPicPr>
          <p:cNvPr id="5" name="4 Imagen" descr="c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2317" y="990600"/>
            <a:ext cx="3021683" cy="2518087"/>
          </a:xfrm>
          <a:prstGeom prst="rect">
            <a:avLst/>
          </a:prstGeom>
        </p:spPr>
      </p:pic>
      <p:pic>
        <p:nvPicPr>
          <p:cNvPr id="6" name="5 Imagen" descr="sitio 3 y terraza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1" y="2895600"/>
            <a:ext cx="4243476" cy="3232932"/>
          </a:xfrm>
          <a:prstGeom prst="rect">
            <a:avLst/>
          </a:prstGeom>
        </p:spPr>
      </p:pic>
      <p:pic>
        <p:nvPicPr>
          <p:cNvPr id="7" name="6 Imagen" descr="P10707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3124200"/>
            <a:ext cx="4495800" cy="3371850"/>
          </a:xfrm>
          <a:prstGeom prst="rect">
            <a:avLst/>
          </a:prstGeom>
        </p:spPr>
      </p:pic>
      <p:pic>
        <p:nvPicPr>
          <p:cNvPr id="8" name="7 Imagen" descr="PICT02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0" y="4191001"/>
            <a:ext cx="533400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7" dur="1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8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G00261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" y="914400"/>
            <a:ext cx="7358742" cy="5715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581400" y="1143000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SUPERFICIES </a:t>
            </a:r>
            <a:endParaRPr lang="es-V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600200" y="1981200"/>
          <a:ext cx="6477000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1828800"/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s-VE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ETAPA PRODUCTIVA</a:t>
                      </a:r>
                      <a:endParaRPr lang="es-VE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VE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PISO</a:t>
                      </a:r>
                      <a:r>
                        <a:rPr lang="es-VE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SLAT</a:t>
                      </a:r>
                      <a:endParaRPr lang="es-VE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PISO CEMENTO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dirty="0" smtClean="0"/>
                        <a:t>CERDITOS DESTETADOS</a:t>
                      </a:r>
                    </a:p>
                    <a:p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dirty="0" smtClean="0"/>
                        <a:t>0,4  m²</a:t>
                      </a:r>
                    </a:p>
                    <a:p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dirty="0" smtClean="0"/>
                        <a:t>0,6  m²</a:t>
                      </a:r>
                    </a:p>
                    <a:p>
                      <a:endParaRPr lang="es-V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dirty="0" smtClean="0"/>
                        <a:t>CERDOS DESARROLLO</a:t>
                      </a:r>
                    </a:p>
                    <a:p>
                      <a:r>
                        <a:rPr lang="es-VE" dirty="0" smtClean="0"/>
                        <a:t> (50 KG)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dirty="0" smtClean="0"/>
                        <a:t>0,6  m²</a:t>
                      </a:r>
                    </a:p>
                    <a:p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dirty="0" smtClean="0"/>
                        <a:t>0,8  m²</a:t>
                      </a:r>
                    </a:p>
                    <a:p>
                      <a:endParaRPr lang="es-V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VE" dirty="0" smtClean="0"/>
                        <a:t>CERDOS ENGORDE</a:t>
                      </a:r>
                    </a:p>
                    <a:p>
                      <a:r>
                        <a:rPr lang="es-VE" dirty="0" smtClean="0"/>
                        <a:t> (90KG)</a:t>
                      </a:r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dirty="0" smtClean="0"/>
                        <a:t>0,8 </a:t>
                      </a:r>
                      <a:r>
                        <a:rPr lang="es-VE" baseline="0" dirty="0" smtClean="0"/>
                        <a:t> </a:t>
                      </a:r>
                      <a:r>
                        <a:rPr lang="es-VE" dirty="0" smtClean="0"/>
                        <a:t>m²</a:t>
                      </a:r>
                    </a:p>
                    <a:p>
                      <a:endParaRPr lang="es-V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dirty="0" smtClean="0"/>
                        <a:t>1,2  m²</a:t>
                      </a:r>
                    </a:p>
                    <a:p>
                      <a:endParaRPr lang="es-V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438894" y="5314890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MADRES </a:t>
            </a:r>
            <a:endParaRPr lang="es-V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2755392" y="5410200"/>
            <a:ext cx="673608" cy="256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9" name="8 Flecha derecha"/>
          <p:cNvSpPr/>
          <p:nvPr/>
        </p:nvSpPr>
        <p:spPr>
          <a:xfrm>
            <a:off x="3048000" y="6019800"/>
            <a:ext cx="673608" cy="256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0" name="9 CuadroTexto"/>
          <p:cNvSpPr txBox="1"/>
          <p:nvPr/>
        </p:nvSpPr>
        <p:spPr>
          <a:xfrm>
            <a:off x="1447800" y="5943600"/>
            <a:ext cx="1645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VERRACOS</a:t>
            </a:r>
            <a:endParaRPr lang="es-V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581400" y="5345668"/>
            <a:ext cx="398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2,3 – 2,5 m  LONGITUD X 0,6 m ancho</a:t>
            </a:r>
            <a:endParaRPr lang="es-VE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962400" y="5943600"/>
            <a:ext cx="2679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2,5 LONGITUD (JAULAS)</a:t>
            </a:r>
          </a:p>
          <a:p>
            <a:r>
              <a:rPr lang="es-VE" dirty="0" smtClean="0"/>
              <a:t>4  - 6 m² (CORRALES)</a:t>
            </a:r>
            <a:endParaRPr lang="es-VE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295400" y="228600"/>
            <a:ext cx="2641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INSTALACIONES…</a:t>
            </a:r>
            <a:endParaRPr lang="es-VE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971800" y="685800"/>
            <a:ext cx="4126992" cy="350838"/>
          </a:xfrm>
        </p:spPr>
        <p:txBody>
          <a:bodyPr>
            <a:noAutofit/>
          </a:bodyPr>
          <a:lstStyle/>
          <a:p>
            <a:pPr algn="ctr"/>
            <a:r>
              <a:rPr lang="es-VE" sz="3200" dirty="0" smtClean="0"/>
              <a:t>DIMENSIONES</a:t>
            </a:r>
            <a:endParaRPr lang="es-VE" sz="3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295400" y="228600"/>
            <a:ext cx="2641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INSTALACIONES…</a:t>
            </a:r>
            <a:endParaRPr lang="es-VE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295400" y="1828800"/>
            <a:ext cx="784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PASILLOS:  </a:t>
            </a:r>
          </a:p>
          <a:p>
            <a:endParaRPr lang="es-VE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Deben medir entre 1 a 1,2 m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Tomar en cuenta el uso del pasillo.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Libres de objetos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Limpios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anti resbalantes</a:t>
            </a:r>
          </a:p>
          <a:p>
            <a:endParaRPr lang="es-VE" sz="2400" dirty="0"/>
          </a:p>
        </p:txBody>
      </p:sp>
      <p:pic>
        <p:nvPicPr>
          <p:cNvPr id="13" name="12 Imagen" descr="P1080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8400" y="1117600"/>
            <a:ext cx="2800350" cy="55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0600" y="274638"/>
            <a:ext cx="7498080" cy="1143000"/>
          </a:xfrm>
        </p:spPr>
        <p:txBody>
          <a:bodyPr/>
          <a:lstStyle/>
          <a:p>
            <a:r>
              <a:rPr lang="es-VE" dirty="0" smtClean="0"/>
              <a:t>Pasillos…</a:t>
            </a:r>
            <a:endParaRPr lang="es-VE" dirty="0"/>
          </a:p>
        </p:txBody>
      </p:sp>
      <p:pic>
        <p:nvPicPr>
          <p:cNvPr id="4" name="3 Imagen" descr="PICT0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4020" y="0"/>
            <a:ext cx="3649980" cy="4294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 descr="P1070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0"/>
            <a:ext cx="3048000" cy="40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 descr="PICT0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3975846"/>
            <a:ext cx="2895600" cy="3137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 descr="P10802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4038600"/>
            <a:ext cx="3124200" cy="2902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95400" y="228600"/>
            <a:ext cx="2641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INSTALACIONES…</a:t>
            </a:r>
            <a:endParaRPr lang="es-VE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3 Título"/>
          <p:cNvSpPr>
            <a:spLocks noGrp="1"/>
          </p:cNvSpPr>
          <p:nvPr>
            <p:ph type="title"/>
          </p:nvPr>
        </p:nvSpPr>
        <p:spPr>
          <a:xfrm>
            <a:off x="2971800" y="533400"/>
            <a:ext cx="4126992" cy="350838"/>
          </a:xfrm>
        </p:spPr>
        <p:txBody>
          <a:bodyPr>
            <a:noAutofit/>
          </a:bodyPr>
          <a:lstStyle/>
          <a:p>
            <a:pPr algn="ctr"/>
            <a:r>
              <a:rPr lang="es-VE" sz="3200" dirty="0" smtClean="0"/>
              <a:t>DIMENSIONES</a:t>
            </a:r>
            <a:endParaRPr lang="es-VE" sz="3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990600" y="1447800"/>
            <a:ext cx="40799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TECHOS</a:t>
            </a:r>
            <a:r>
              <a:rPr lang="es-VE" sz="24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Recomendable </a:t>
            </a:r>
            <a:r>
              <a:rPr lang="es-VE" sz="2400" dirty="0" err="1" smtClean="0"/>
              <a:t>acerolic</a:t>
            </a:r>
            <a:endParaRPr lang="es-VE" sz="2400" dirty="0" smtClean="0"/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Altura de 4-5 m (clima cálido).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Sentido Este – Oeste.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Caballete o farola</a:t>
            </a:r>
          </a:p>
          <a:p>
            <a:endParaRPr lang="es-VE" sz="2400" dirty="0"/>
          </a:p>
        </p:txBody>
      </p:sp>
      <p:pic>
        <p:nvPicPr>
          <p:cNvPr id="8" name="7 Imagen" descr="sitio 3 y terraza (1).JPG"/>
          <p:cNvPicPr>
            <a:picLocks noChangeAspect="1"/>
          </p:cNvPicPr>
          <p:nvPr/>
        </p:nvPicPr>
        <p:blipFill>
          <a:blip r:embed="rId2" cstate="print"/>
          <a:srcRect l="3436" r="3780" b="22108"/>
          <a:stretch>
            <a:fillRect/>
          </a:stretch>
        </p:blipFill>
        <p:spPr>
          <a:xfrm>
            <a:off x="4953000" y="1828800"/>
            <a:ext cx="4114800" cy="2286000"/>
          </a:xfrm>
          <a:prstGeom prst="rect">
            <a:avLst/>
          </a:prstGeom>
        </p:spPr>
      </p:pic>
      <p:pic>
        <p:nvPicPr>
          <p:cNvPr id="10" name="9 Imagen" descr="sitio 3 nucleo 6 (8).JPG"/>
          <p:cNvPicPr>
            <a:picLocks noChangeAspect="1"/>
          </p:cNvPicPr>
          <p:nvPr/>
        </p:nvPicPr>
        <p:blipFill>
          <a:blip r:embed="rId3" cstate="print"/>
          <a:srcRect b="31720"/>
          <a:stretch>
            <a:fillRect/>
          </a:stretch>
        </p:blipFill>
        <p:spPr>
          <a:xfrm>
            <a:off x="1143000" y="4220135"/>
            <a:ext cx="5669280" cy="2561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6800" y="1295400"/>
            <a:ext cx="749808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PAREDES:</a:t>
            </a:r>
          </a:p>
          <a:p>
            <a:pPr>
              <a:buNone/>
            </a:pPr>
            <a:endParaRPr lang="es-VE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Medias paredes de bloques y cemento </a:t>
            </a:r>
          </a:p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Rejas</a:t>
            </a:r>
          </a:p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Maternidad:  divisiones con pared, láminas plástico resistente, etc.</a:t>
            </a:r>
          </a:p>
          <a:p>
            <a:r>
              <a:rPr lang="es-V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 uso de Mallas pajareras</a:t>
            </a:r>
            <a:endParaRPr lang="es-VE" sz="2400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1295400" y="228600"/>
            <a:ext cx="2641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INSTALACIONES…</a:t>
            </a:r>
            <a:endParaRPr lang="es-VE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3 Título"/>
          <p:cNvSpPr txBox="1">
            <a:spLocks/>
          </p:cNvSpPr>
          <p:nvPr/>
        </p:nvSpPr>
        <p:spPr>
          <a:xfrm>
            <a:off x="2971800" y="533400"/>
            <a:ext cx="4126992" cy="3508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DIMENSIONES</a:t>
            </a:r>
            <a:endParaRPr kumimoji="0" lang="es-VE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76200"/>
            <a:ext cx="7498080" cy="1143000"/>
          </a:xfrm>
        </p:spPr>
        <p:txBody>
          <a:bodyPr/>
          <a:lstStyle/>
          <a:p>
            <a:r>
              <a:rPr lang="es-VE" dirty="0" smtClean="0"/>
              <a:t>Puntos a tratar:</a:t>
            </a:r>
            <a:endParaRPr lang="es-V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5608" y="1219200"/>
            <a:ext cx="7498080" cy="4800600"/>
          </a:xfrm>
        </p:spPr>
        <p:txBody>
          <a:bodyPr>
            <a:normAutofit lnSpcReduction="10000"/>
          </a:bodyPr>
          <a:lstStyle/>
          <a:p>
            <a:r>
              <a:rPr lang="es-VE" dirty="0" smtClean="0"/>
              <a:t>Tipos de instalaciones Porcinas  e instalaciones existentes en Venezuela.</a:t>
            </a:r>
          </a:p>
          <a:p>
            <a:r>
              <a:rPr lang="es-VE" dirty="0" smtClean="0"/>
              <a:t>Dimensiones ideales para cada una de las instalaciones.</a:t>
            </a:r>
          </a:p>
          <a:p>
            <a:r>
              <a:rPr lang="es-VE" dirty="0" smtClean="0"/>
              <a:t>Instalaciones ideales y alternativas correctivas de las ya establecidas.</a:t>
            </a:r>
          </a:p>
          <a:p>
            <a:r>
              <a:rPr lang="es-VE" dirty="0" smtClean="0"/>
              <a:t>Bioseguridad</a:t>
            </a:r>
          </a:p>
          <a:p>
            <a:r>
              <a:rPr lang="es-VE" dirty="0" smtClean="0"/>
              <a:t>Calculo de las instalaciones necesarias de una granja, dependiendo al numero de madres que posee.</a:t>
            </a:r>
          </a:p>
          <a:p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VE"/>
          </a:p>
        </p:txBody>
      </p:sp>
      <p:pic>
        <p:nvPicPr>
          <p:cNvPr id="4" name="3 Imagen" descr="sitio 3 nucleo 6 (4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81000"/>
            <a:ext cx="5486400" cy="3630706"/>
          </a:xfrm>
          <a:prstGeom prst="rect">
            <a:avLst/>
          </a:prstGeom>
        </p:spPr>
      </p:pic>
      <p:pic>
        <p:nvPicPr>
          <p:cNvPr id="5" name="4 Imagen" descr="IMG00901-20120320-14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67000"/>
            <a:ext cx="4876800" cy="3657600"/>
          </a:xfrm>
          <a:prstGeom prst="rect">
            <a:avLst/>
          </a:prstGeom>
        </p:spPr>
      </p:pic>
      <p:pic>
        <p:nvPicPr>
          <p:cNvPr id="6" name="5 Imagen" descr="sitio 3 nucleo 6 (5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200400"/>
            <a:ext cx="5181601" cy="3429000"/>
          </a:xfrm>
          <a:prstGeom prst="rect">
            <a:avLst/>
          </a:prstGeom>
        </p:spPr>
      </p:pic>
      <p:pic>
        <p:nvPicPr>
          <p:cNvPr id="7" name="6 Imagen" descr="P1080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228600"/>
            <a:ext cx="5143500" cy="6858000"/>
          </a:xfrm>
          <a:prstGeom prst="rect">
            <a:avLst/>
          </a:prstGeom>
        </p:spPr>
      </p:pic>
      <p:sp>
        <p:nvSpPr>
          <p:cNvPr id="9" name="8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VE" dirty="0"/>
          </a:p>
        </p:txBody>
      </p:sp>
      <p:pic>
        <p:nvPicPr>
          <p:cNvPr id="10" name="7 Marcador de contenido" descr="verra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2057400"/>
            <a:ext cx="4876800" cy="3704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5608" y="1752600"/>
            <a:ext cx="749808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PUERTAS:</a:t>
            </a:r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VE" sz="2400" dirty="0" smtClean="0"/>
              <a:t>  Metálicas, separadas del suelo, inviolables,                              lo suficientemente anchas.</a:t>
            </a:r>
          </a:p>
          <a:p>
            <a:pPr>
              <a:buNone/>
            </a:pPr>
            <a:endParaRPr lang="es-VE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COMEDEROS</a:t>
            </a:r>
            <a:r>
              <a:rPr lang="es-V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                </a:t>
            </a:r>
            <a:r>
              <a:rPr lang="es-VE" sz="2400" dirty="0" smtClean="0"/>
              <a:t>4 animales (iniciación)</a:t>
            </a:r>
          </a:p>
          <a:p>
            <a:pPr>
              <a:buNone/>
            </a:pPr>
            <a:r>
              <a:rPr lang="es-VE" sz="2400" dirty="0" smtClean="0"/>
              <a:t>                          1 Boca </a:t>
            </a:r>
          </a:p>
          <a:p>
            <a:pPr>
              <a:buNone/>
            </a:pPr>
            <a:r>
              <a:rPr lang="es-VE" sz="2400" dirty="0" smtClean="0"/>
              <a:t>                                              2 animales (engorde)</a:t>
            </a:r>
          </a:p>
          <a:p>
            <a:pPr>
              <a:buNone/>
            </a:pPr>
            <a:endParaRPr lang="es-VE" sz="2400" dirty="0" smtClean="0"/>
          </a:p>
          <a:p>
            <a:pPr>
              <a:buNone/>
            </a:pPr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BEBEDEROS:</a:t>
            </a:r>
            <a:r>
              <a:rPr lang="es-VE" sz="2400" dirty="0" smtClean="0"/>
              <a:t> </a:t>
            </a:r>
          </a:p>
          <a:p>
            <a:r>
              <a:rPr lang="es-VE" sz="2800" dirty="0" smtClean="0"/>
              <a:t>Fosa</a:t>
            </a:r>
          </a:p>
          <a:p>
            <a:r>
              <a:rPr lang="es-VE" sz="2800" dirty="0" smtClean="0"/>
              <a:t>chupetes</a:t>
            </a:r>
            <a:endParaRPr lang="es-VE" sz="2400" dirty="0" smtClean="0"/>
          </a:p>
          <a:p>
            <a:pPr>
              <a:buNone/>
            </a:pPr>
            <a:endParaRPr lang="es-VE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295400" y="228600"/>
            <a:ext cx="2641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INSTALACIONES…</a:t>
            </a:r>
            <a:endParaRPr lang="es-VE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3 Título"/>
          <p:cNvSpPr>
            <a:spLocks noGrp="1"/>
          </p:cNvSpPr>
          <p:nvPr>
            <p:ph type="title"/>
          </p:nvPr>
        </p:nvSpPr>
        <p:spPr>
          <a:xfrm>
            <a:off x="2971800" y="533400"/>
            <a:ext cx="4126992" cy="350838"/>
          </a:xfrm>
        </p:spPr>
        <p:txBody>
          <a:bodyPr>
            <a:noAutofit/>
          </a:bodyPr>
          <a:lstStyle/>
          <a:p>
            <a:pPr algn="ctr"/>
            <a:r>
              <a:rPr lang="es-VE" sz="3200" dirty="0" smtClean="0"/>
              <a:t>DIMENSIONES</a:t>
            </a:r>
            <a:endParaRPr lang="es-VE" sz="3200" dirty="0"/>
          </a:p>
        </p:txBody>
      </p:sp>
      <p:sp>
        <p:nvSpPr>
          <p:cNvPr id="7" name="6 Abrir llave"/>
          <p:cNvSpPr/>
          <p:nvPr/>
        </p:nvSpPr>
        <p:spPr>
          <a:xfrm>
            <a:off x="5105400" y="3276600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itio 3 nucleo 6 (5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2040" y="0"/>
            <a:ext cx="4251960" cy="5002306"/>
          </a:xfrm>
          <a:prstGeom prst="rect">
            <a:avLst/>
          </a:prstGeom>
        </p:spPr>
      </p:pic>
      <p:pic>
        <p:nvPicPr>
          <p:cNvPr id="5" name="4 Imagen" descr="P1080076.JPG"/>
          <p:cNvPicPr>
            <a:picLocks noChangeAspect="1"/>
          </p:cNvPicPr>
          <p:nvPr/>
        </p:nvPicPr>
        <p:blipFill>
          <a:blip r:embed="rId3" cstate="print"/>
          <a:srcRect l="25833" t="26667" r="26667"/>
          <a:stretch>
            <a:fillRect/>
          </a:stretch>
        </p:blipFill>
        <p:spPr>
          <a:xfrm>
            <a:off x="1066800" y="0"/>
            <a:ext cx="4038600" cy="5029200"/>
          </a:xfrm>
          <a:prstGeom prst="rect">
            <a:avLst/>
          </a:prstGeom>
        </p:spPr>
      </p:pic>
      <p:pic>
        <p:nvPicPr>
          <p:cNvPr id="6" name="5 Imagen" descr="PICT0024.JPG"/>
          <p:cNvPicPr>
            <a:picLocks noChangeAspect="1"/>
          </p:cNvPicPr>
          <p:nvPr/>
        </p:nvPicPr>
        <p:blipFill>
          <a:blip r:embed="rId4" cstate="print"/>
          <a:srcRect r="45968"/>
          <a:stretch>
            <a:fillRect/>
          </a:stretch>
        </p:blipFill>
        <p:spPr>
          <a:xfrm>
            <a:off x="3429000" y="3106271"/>
            <a:ext cx="3063240" cy="3751729"/>
          </a:xfrm>
          <a:prstGeom prst="rect">
            <a:avLst/>
          </a:prstGeom>
        </p:spPr>
      </p:pic>
      <p:sp>
        <p:nvSpPr>
          <p:cNvPr id="7" name="6 Elipse"/>
          <p:cNvSpPr/>
          <p:nvPr/>
        </p:nvSpPr>
        <p:spPr>
          <a:xfrm>
            <a:off x="4114800" y="4800600"/>
            <a:ext cx="838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8" name="7 Imagen" descr="PICT00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0"/>
            <a:ext cx="3802380" cy="4473388"/>
          </a:xfrm>
          <a:prstGeom prst="rect">
            <a:avLst/>
          </a:prstGeom>
        </p:spPr>
      </p:pic>
      <p:pic>
        <p:nvPicPr>
          <p:cNvPr id="9" name="8 Imagen" descr="sitio 3 nucleo 6 (28).JPG"/>
          <p:cNvPicPr>
            <a:picLocks noChangeAspect="1"/>
          </p:cNvPicPr>
          <p:nvPr/>
        </p:nvPicPr>
        <p:blipFill>
          <a:blip r:embed="rId6" cstate="print"/>
          <a:srcRect r="59409"/>
          <a:stretch>
            <a:fillRect/>
          </a:stretch>
        </p:blipFill>
        <p:spPr>
          <a:xfrm>
            <a:off x="6842760" y="2362200"/>
            <a:ext cx="2301240" cy="3751729"/>
          </a:xfrm>
          <a:prstGeom prst="rect">
            <a:avLst/>
          </a:prstGeom>
        </p:spPr>
      </p:pic>
      <p:pic>
        <p:nvPicPr>
          <p:cNvPr id="10" name="9 Imagen" descr="aguarrem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228600"/>
            <a:ext cx="4673600" cy="3505200"/>
          </a:xfrm>
          <a:prstGeom prst="rect">
            <a:avLst/>
          </a:prstGeom>
        </p:spPr>
      </p:pic>
      <p:pic>
        <p:nvPicPr>
          <p:cNvPr id="11" name="10 Imagen" descr="IMG-20121009-0076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4254500" y="850900"/>
            <a:ext cx="55880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6800" y="1219200"/>
            <a:ext cx="749808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CERCAS PERIMETRALES:</a:t>
            </a:r>
          </a:p>
          <a:p>
            <a:pPr>
              <a:buNone/>
            </a:pPr>
            <a:endParaRPr lang="es-VE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VE" sz="2400" dirty="0" smtClean="0"/>
              <a:t>ENTRADAS</a:t>
            </a:r>
          </a:p>
          <a:p>
            <a:r>
              <a:rPr lang="es-VE" sz="2400" dirty="0" smtClean="0"/>
              <a:t>SILOS </a:t>
            </a:r>
          </a:p>
          <a:p>
            <a:r>
              <a:rPr lang="es-VE" sz="2400" dirty="0" smtClean="0"/>
              <a:t>ZONAS DE CARGA</a:t>
            </a:r>
          </a:p>
          <a:p>
            <a:endParaRPr lang="es-VE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295400" y="228600"/>
            <a:ext cx="2641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INSTALACIONES…</a:t>
            </a:r>
            <a:endParaRPr lang="es-VE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Imagen" descr="IMG00299-20120102-07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2800"/>
            <a:ext cx="5283200" cy="3962400"/>
          </a:xfrm>
          <a:prstGeom prst="rect">
            <a:avLst/>
          </a:prstGeom>
        </p:spPr>
      </p:pic>
      <p:pic>
        <p:nvPicPr>
          <p:cNvPr id="6" name="5 Imagen" descr="PICT0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4720" y="3429000"/>
            <a:ext cx="5669280" cy="3751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22120" y="0"/>
            <a:ext cx="7498080" cy="1143000"/>
          </a:xfrm>
        </p:spPr>
        <p:txBody>
          <a:bodyPr>
            <a:normAutofit/>
          </a:bodyPr>
          <a:lstStyle/>
          <a:p>
            <a:r>
              <a:rPr lang="es-VE" sz="3200" dirty="0" smtClean="0"/>
              <a:t>Temperatura Optima de los Cerdos:</a:t>
            </a:r>
            <a:endParaRPr lang="es-VE" sz="3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810000" y="1143000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dirty="0" smtClean="0"/>
              <a:t>18 – 30 C° temperatura óptima animal</a:t>
            </a:r>
          </a:p>
          <a:p>
            <a:r>
              <a:rPr lang="es-VE" sz="2400" dirty="0" smtClean="0"/>
              <a:t> </a:t>
            </a:r>
          </a:p>
          <a:p>
            <a:r>
              <a:rPr lang="es-VE" sz="2400" dirty="0" smtClean="0"/>
              <a:t> </a:t>
            </a:r>
            <a:endParaRPr lang="es-VE" sz="2400" dirty="0"/>
          </a:p>
        </p:txBody>
      </p:sp>
      <p:pic>
        <p:nvPicPr>
          <p:cNvPr id="9" name="8 Imagen" descr="P108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219200"/>
            <a:ext cx="2362200" cy="314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9 Imagen" descr="P1070778.JPG"/>
          <p:cNvPicPr>
            <a:picLocks noChangeAspect="1"/>
          </p:cNvPicPr>
          <p:nvPr/>
        </p:nvPicPr>
        <p:blipFill>
          <a:blip r:embed="rId4" cstate="print"/>
          <a:srcRect l="21429" t="2381" r="7143"/>
          <a:stretch>
            <a:fillRect/>
          </a:stretch>
        </p:blipFill>
        <p:spPr>
          <a:xfrm>
            <a:off x="3276600" y="2209800"/>
            <a:ext cx="30480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10 Imagen" descr="P1080197.JPG"/>
          <p:cNvPicPr>
            <a:picLocks noChangeAspect="1"/>
          </p:cNvPicPr>
          <p:nvPr/>
        </p:nvPicPr>
        <p:blipFill>
          <a:blip r:embed="rId5" cstate="print"/>
          <a:srcRect l="12409"/>
          <a:stretch>
            <a:fillRect/>
          </a:stretch>
        </p:blipFill>
        <p:spPr>
          <a:xfrm>
            <a:off x="5943600" y="3657600"/>
            <a:ext cx="30480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95400" y="1905000"/>
            <a:ext cx="7498080" cy="3276600"/>
          </a:xfrm>
        </p:spPr>
        <p:txBody>
          <a:bodyPr/>
          <a:lstStyle/>
          <a:p>
            <a:r>
              <a:rPr lang="es-VE" u="sng" dirty="0" smtClean="0"/>
              <a:t>Evaporación:</a:t>
            </a:r>
            <a:r>
              <a:rPr lang="es-VE" dirty="0" smtClean="0"/>
              <a:t>  aprox 20%</a:t>
            </a:r>
          </a:p>
          <a:p>
            <a:r>
              <a:rPr lang="es-VE" u="sng" dirty="0" smtClean="0"/>
              <a:t>Conducción:</a:t>
            </a:r>
            <a:r>
              <a:rPr lang="es-VE" dirty="0" smtClean="0"/>
              <a:t>  aprox 3%</a:t>
            </a:r>
            <a:endParaRPr lang="es-VE" u="sng" dirty="0" smtClean="0"/>
          </a:p>
          <a:p>
            <a:r>
              <a:rPr lang="es-VE" u="sng" dirty="0" smtClean="0"/>
              <a:t>Radiación:</a:t>
            </a:r>
            <a:r>
              <a:rPr lang="es-VE" dirty="0" smtClean="0"/>
              <a:t> hasta un 60%</a:t>
            </a:r>
            <a:endParaRPr lang="es-VE" u="sng" dirty="0" smtClean="0"/>
          </a:p>
          <a:p>
            <a:r>
              <a:rPr lang="es-VE" u="sng" dirty="0" smtClean="0"/>
              <a:t>Convección:</a:t>
            </a:r>
            <a:r>
              <a:rPr lang="es-VE" dirty="0" smtClean="0"/>
              <a:t> hasta un 12%</a:t>
            </a:r>
            <a:endParaRPr lang="es-VE" u="sng" dirty="0"/>
          </a:p>
        </p:txBody>
      </p:sp>
      <p:sp>
        <p:nvSpPr>
          <p:cNvPr id="4" name="1 Título"/>
          <p:cNvSpPr txBox="1">
            <a:spLocks noGrp="1"/>
          </p:cNvSpPr>
          <p:nvPr>
            <p:ph type="title"/>
          </p:nvPr>
        </p:nvSpPr>
        <p:spPr>
          <a:xfrm>
            <a:off x="1143000" y="381000"/>
            <a:ext cx="7790688" cy="12954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VE" sz="36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Forma natural de Disipar el Calor </a:t>
            </a:r>
            <a:br>
              <a:rPr lang="es-VE" sz="36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s-VE" sz="36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corporal en el Cerdo:</a:t>
            </a:r>
            <a:endParaRPr kumimoji="0" lang="es-VE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143000" y="76200"/>
            <a:ext cx="749808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VE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Formas de aislamiento Térmico en clima cálido </a:t>
            </a:r>
            <a:endParaRPr kumimoji="0" lang="es-VE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38200" y="1066800"/>
            <a:ext cx="769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VE" sz="3200" dirty="0" smtClean="0"/>
              <a:t>Pintar Techos de Blanco</a:t>
            </a:r>
          </a:p>
          <a:p>
            <a:pPr>
              <a:buFont typeface="Arial" pitchFamily="34" charset="0"/>
              <a:buChar char="•"/>
            </a:pPr>
            <a:r>
              <a:rPr lang="es-VE" sz="3200" dirty="0" smtClean="0"/>
              <a:t>Instalar sistema de Rocío o goteo continuo</a:t>
            </a:r>
          </a:p>
          <a:p>
            <a:pPr>
              <a:buFont typeface="Arial" pitchFamily="34" charset="0"/>
              <a:buChar char="•"/>
            </a:pPr>
            <a:r>
              <a:rPr lang="es-VE" sz="3200" dirty="0" smtClean="0"/>
              <a:t>Ventilación</a:t>
            </a:r>
          </a:p>
          <a:p>
            <a:r>
              <a:rPr lang="es-VE" sz="3200" dirty="0" smtClean="0"/>
              <a:t> (estática o mecánica)</a:t>
            </a:r>
          </a:p>
          <a:p>
            <a:pPr>
              <a:buFont typeface="Arial" pitchFamily="34" charset="0"/>
              <a:buChar char="•"/>
            </a:pPr>
            <a:r>
              <a:rPr lang="es-VE" sz="3200" dirty="0" smtClean="0"/>
              <a:t>Sistema de Ambiente Controlado (Túnel de ventilación forzada).</a:t>
            </a:r>
            <a:endParaRPr lang="es-VE" sz="3200" dirty="0"/>
          </a:p>
        </p:txBody>
      </p:sp>
      <p:pic>
        <p:nvPicPr>
          <p:cNvPr id="7" name="6 Imagen" descr="PICT0075.JPG"/>
          <p:cNvPicPr>
            <a:picLocks noChangeAspect="1"/>
          </p:cNvPicPr>
          <p:nvPr/>
        </p:nvPicPr>
        <p:blipFill>
          <a:blip r:embed="rId2" cstate="print"/>
          <a:srcRect l="5747" r="4215"/>
          <a:stretch>
            <a:fillRect/>
          </a:stretch>
        </p:blipFill>
        <p:spPr>
          <a:xfrm>
            <a:off x="3276600" y="4225739"/>
            <a:ext cx="3581400" cy="2632261"/>
          </a:xfrm>
          <a:prstGeom prst="rect">
            <a:avLst/>
          </a:prstGeom>
        </p:spPr>
      </p:pic>
      <p:pic>
        <p:nvPicPr>
          <p:cNvPr id="10" name="9 Imagen" descr="PICT0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4240306"/>
            <a:ext cx="2286000" cy="2617694"/>
          </a:xfrm>
          <a:prstGeom prst="rect">
            <a:avLst/>
          </a:prstGeom>
        </p:spPr>
      </p:pic>
      <p:pic>
        <p:nvPicPr>
          <p:cNvPr id="11" name="10 Imagen" descr="P1080095.JPG"/>
          <p:cNvPicPr>
            <a:picLocks noChangeAspect="1"/>
          </p:cNvPicPr>
          <p:nvPr/>
        </p:nvPicPr>
        <p:blipFill>
          <a:blip r:embed="rId4" cstate="print"/>
          <a:srcRect l="61852" b="31111"/>
          <a:stretch>
            <a:fillRect/>
          </a:stretch>
        </p:blipFill>
        <p:spPr>
          <a:xfrm>
            <a:off x="6858000" y="4191000"/>
            <a:ext cx="2286000" cy="2667000"/>
          </a:xfrm>
          <a:prstGeom prst="rect">
            <a:avLst/>
          </a:prstGeom>
        </p:spPr>
      </p:pic>
      <p:pic>
        <p:nvPicPr>
          <p:cNvPr id="12" name="11 Imagen" descr="sitio 3 y terraza (3).JPG"/>
          <p:cNvPicPr>
            <a:picLocks noChangeAspect="1"/>
          </p:cNvPicPr>
          <p:nvPr/>
        </p:nvPicPr>
        <p:blipFill>
          <a:blip r:embed="rId5" cstate="print"/>
          <a:srcRect b="-12863"/>
          <a:stretch>
            <a:fillRect/>
          </a:stretch>
        </p:blipFill>
        <p:spPr>
          <a:xfrm>
            <a:off x="6004560" y="4771465"/>
            <a:ext cx="3139440" cy="3124200"/>
          </a:xfrm>
          <a:prstGeom prst="rect">
            <a:avLst/>
          </a:prstGeom>
        </p:spPr>
      </p:pic>
      <p:pic>
        <p:nvPicPr>
          <p:cNvPr id="13" name="12 Imagen" descr="PICT02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6320" y="4085665"/>
            <a:ext cx="5669280" cy="3751729"/>
          </a:xfrm>
          <a:prstGeom prst="rect">
            <a:avLst/>
          </a:prstGeom>
        </p:spPr>
      </p:pic>
      <p:pic>
        <p:nvPicPr>
          <p:cNvPr id="14" name="13 Imagen" descr="PICT0263.JPG"/>
          <p:cNvPicPr>
            <a:picLocks noChangeAspect="1"/>
          </p:cNvPicPr>
          <p:nvPr/>
        </p:nvPicPr>
        <p:blipFill>
          <a:blip r:embed="rId7" cstate="print"/>
          <a:srcRect r="56720" b="17503"/>
          <a:stretch>
            <a:fillRect/>
          </a:stretch>
        </p:blipFill>
        <p:spPr>
          <a:xfrm>
            <a:off x="6690360" y="1981200"/>
            <a:ext cx="2453640" cy="3095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5334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Parámetros </a:t>
            </a:r>
            <a:r>
              <a:rPr lang="es-VE" b="1" u="sng" dirty="0" smtClean="0"/>
              <a:t>Ambientales</a:t>
            </a:r>
            <a:r>
              <a:rPr lang="es-VE" dirty="0" smtClean="0"/>
              <a:t> óptimos en una granja Porcina</a:t>
            </a:r>
            <a:endParaRPr lang="es-VE" dirty="0"/>
          </a:p>
        </p:txBody>
      </p:sp>
      <p:sp>
        <p:nvSpPr>
          <p:cNvPr id="4" name="3 CuadroTexto"/>
          <p:cNvSpPr txBox="1"/>
          <p:nvPr/>
        </p:nvSpPr>
        <p:spPr>
          <a:xfrm>
            <a:off x="2438400" y="2209800"/>
            <a:ext cx="1535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400" dirty="0" smtClean="0"/>
              <a:t>Ventilación</a:t>
            </a:r>
          </a:p>
          <a:p>
            <a:r>
              <a:rPr lang="es-VE" sz="2400" dirty="0" smtClean="0"/>
              <a:t>Polvo</a:t>
            </a:r>
          </a:p>
          <a:p>
            <a:endParaRPr lang="es-VE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486400" y="2133600"/>
            <a:ext cx="2331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400" dirty="0" smtClean="0"/>
              <a:t>Temperatura</a:t>
            </a:r>
          </a:p>
          <a:p>
            <a:r>
              <a:rPr lang="es-VE" sz="2400" dirty="0" smtClean="0"/>
              <a:t>Humedad</a:t>
            </a:r>
          </a:p>
          <a:p>
            <a:r>
              <a:rPr lang="es-VE" sz="2400" dirty="0" smtClean="0"/>
              <a:t>Gases </a:t>
            </a:r>
          </a:p>
          <a:p>
            <a:r>
              <a:rPr lang="es-VE" sz="2400" dirty="0" smtClean="0"/>
              <a:t>Microorganismos</a:t>
            </a:r>
            <a:endParaRPr lang="es-VE" sz="2400" dirty="0"/>
          </a:p>
        </p:txBody>
      </p:sp>
      <p:sp>
        <p:nvSpPr>
          <p:cNvPr id="6" name="5 Flecha abajo"/>
          <p:cNvSpPr/>
          <p:nvPr/>
        </p:nvSpPr>
        <p:spPr>
          <a:xfrm>
            <a:off x="4876800" y="2286000"/>
            <a:ext cx="533400" cy="152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7" name="6 Flecha abajo"/>
          <p:cNvSpPr/>
          <p:nvPr/>
        </p:nvSpPr>
        <p:spPr>
          <a:xfrm rot="10800000">
            <a:off x="1905000" y="2286000"/>
            <a:ext cx="5334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876800"/>
            <a:ext cx="2590800" cy="162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 Título"/>
          <p:cNvSpPr txBox="1">
            <a:spLocks/>
          </p:cNvSpPr>
          <p:nvPr/>
        </p:nvSpPr>
        <p:spPr>
          <a:xfrm rot="19288659">
            <a:off x="3137765" y="4187154"/>
            <a:ext cx="4546844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 patas de la Producción Porcina</a:t>
            </a:r>
            <a:endParaRPr kumimoji="0" lang="es-VE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918161" y="5486400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400" b="1" dirty="0" smtClean="0"/>
              <a:t>EQUILIBRIO</a:t>
            </a:r>
            <a:endParaRPr lang="es-V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457200"/>
            <a:ext cx="7498080" cy="1143000"/>
          </a:xfrm>
        </p:spPr>
        <p:txBody>
          <a:bodyPr/>
          <a:lstStyle/>
          <a:p>
            <a:pPr algn="ctr"/>
            <a:r>
              <a:rPr lang="es-VE" dirty="0" smtClean="0"/>
              <a:t>BIOSEGURIDAD</a:t>
            </a:r>
            <a:endParaRPr lang="es-VE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112520" y="1676400"/>
            <a:ext cx="7498080" cy="4800600"/>
          </a:xfrm>
        </p:spPr>
        <p:txBody>
          <a:bodyPr/>
          <a:lstStyle/>
          <a:p>
            <a:pPr algn="ctr">
              <a:buNone/>
            </a:pPr>
            <a:r>
              <a:rPr lang="es-VE" dirty="0" smtClean="0"/>
              <a:t>Conjunto de medidas normas y procedimientos sanitarios destinados a minimizar y controlar riesgos biológicos como la entrada, establecimiento y propagación de agentes patógenos ajenos a un sistema.</a:t>
            </a:r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ETAPAS DE LA BIOSEGURIDAD</a:t>
            </a:r>
            <a:endParaRPr lang="es-V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95400" y="1600200"/>
            <a:ext cx="7498080" cy="4800600"/>
          </a:xfrm>
        </p:spPr>
        <p:txBody>
          <a:bodyPr/>
          <a:lstStyle/>
          <a:p>
            <a:r>
              <a:rPr lang="es-VE" dirty="0" smtClean="0"/>
              <a:t>Conceptual (localización)</a:t>
            </a:r>
          </a:p>
          <a:p>
            <a:endParaRPr lang="es-VE" dirty="0" smtClean="0"/>
          </a:p>
          <a:p>
            <a:r>
              <a:rPr lang="es-VE" dirty="0" smtClean="0"/>
              <a:t>Estructural (Diseño y construcción)</a:t>
            </a:r>
          </a:p>
          <a:p>
            <a:endParaRPr lang="es-VE" dirty="0" smtClean="0"/>
          </a:p>
          <a:p>
            <a:r>
              <a:rPr lang="es-VE" dirty="0" smtClean="0"/>
              <a:t>Operacional (Procedimientos rudimentarios)</a:t>
            </a:r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/>
              <a:t>Tipos de instalaciones </a:t>
            </a:r>
            <a:endParaRPr lang="es-V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5608" y="1752600"/>
            <a:ext cx="7498080" cy="4800600"/>
          </a:xfrm>
        </p:spPr>
        <p:txBody>
          <a:bodyPr/>
          <a:lstStyle/>
          <a:p>
            <a:r>
              <a:rPr lang="es-VE" dirty="0" smtClean="0"/>
              <a:t>VERRAQUERAS</a:t>
            </a:r>
          </a:p>
          <a:p>
            <a:r>
              <a:rPr lang="es-VE" dirty="0" smtClean="0"/>
              <a:t>GESTACIONES</a:t>
            </a:r>
          </a:p>
          <a:p>
            <a:r>
              <a:rPr lang="es-VE" dirty="0" smtClean="0"/>
              <a:t>PARITORIOS</a:t>
            </a:r>
          </a:p>
          <a:p>
            <a:r>
              <a:rPr lang="es-VE" dirty="0" smtClean="0"/>
              <a:t>INICIACION- CRECIMIENTO</a:t>
            </a:r>
          </a:p>
          <a:p>
            <a:r>
              <a:rPr lang="es-VE" dirty="0" smtClean="0"/>
              <a:t>ENGORDE</a:t>
            </a:r>
            <a:endParaRPr lang="es-V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427038"/>
            <a:ext cx="7498080" cy="563562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Etapa Conceptual (localización)</a:t>
            </a:r>
            <a:br>
              <a:rPr lang="es-VE" dirty="0" smtClean="0"/>
            </a:br>
            <a:endParaRPr lang="es-VE" dirty="0"/>
          </a:p>
        </p:txBody>
      </p:sp>
      <p:pic>
        <p:nvPicPr>
          <p:cNvPr id="5" name="4 Imagen" descr="comp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524000"/>
            <a:ext cx="5682345" cy="2209800"/>
          </a:xfrm>
          <a:prstGeom prst="rect">
            <a:avLst/>
          </a:prstGeom>
        </p:spPr>
      </p:pic>
      <p:pic>
        <p:nvPicPr>
          <p:cNvPr id="6" name="5 Imagen" descr="PICT0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849221"/>
            <a:ext cx="4343400" cy="2874308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4958239" y="4919008"/>
            <a:ext cx="429316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VE" sz="2400" dirty="0" smtClean="0"/>
              <a:t>Alejada de industrias y poblados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2 km distancia entre sitios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Silos separados del galpón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Vientos este-oeste</a:t>
            </a:r>
          </a:p>
          <a:p>
            <a:endParaRPr lang="es-VE" sz="2400" dirty="0"/>
          </a:p>
        </p:txBody>
      </p:sp>
      <p:pic>
        <p:nvPicPr>
          <p:cNvPr id="10" name="9 Imagen" descr="sitio 3 y terraza (11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685800"/>
            <a:ext cx="3649980" cy="429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04800"/>
            <a:ext cx="8458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VE" dirty="0" smtClean="0"/>
              <a:t>Etapa Estructural </a:t>
            </a:r>
            <a:br>
              <a:rPr lang="es-VE" dirty="0" smtClean="0"/>
            </a:br>
            <a:r>
              <a:rPr lang="es-VE" dirty="0" smtClean="0"/>
              <a:t>(Diseño y construcción)</a:t>
            </a:r>
            <a:br>
              <a:rPr lang="es-VE" dirty="0" smtClean="0"/>
            </a:br>
            <a:endParaRPr lang="es-VE" dirty="0"/>
          </a:p>
        </p:txBody>
      </p:sp>
      <p:pic>
        <p:nvPicPr>
          <p:cNvPr id="4" name="3 Marcador de contenido" descr="P1070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3600450" cy="4800600"/>
          </a:xfrm>
        </p:spPr>
      </p:pic>
      <p:pic>
        <p:nvPicPr>
          <p:cNvPr id="5" name="4 Imagen" descr="sitio 3 y terraza (9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7544" y="3505200"/>
            <a:ext cx="5066456" cy="335280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266896" y="1219200"/>
            <a:ext cx="48771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VE" sz="2400" dirty="0" smtClean="0"/>
              <a:t>Cercas perimetrales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Fácil entrada y salida 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Desinfección de vehículos y personal</a:t>
            </a:r>
          </a:p>
          <a:p>
            <a:pPr>
              <a:buFont typeface="Arial" pitchFamily="34" charset="0"/>
              <a:buChar char="•"/>
            </a:pPr>
            <a:r>
              <a:rPr lang="es-VE" sz="2400" dirty="0" smtClean="0"/>
              <a:t>Buena deposición de cadáveres</a:t>
            </a:r>
          </a:p>
          <a:p>
            <a:pPr>
              <a:buFont typeface="Arial" pitchFamily="34" charset="0"/>
              <a:buChar char="•"/>
            </a:pPr>
            <a:endParaRPr lang="es-VE" sz="2400" dirty="0"/>
          </a:p>
        </p:txBody>
      </p:sp>
      <p:pic>
        <p:nvPicPr>
          <p:cNvPr id="7" name="6 Imagen" descr="PICT01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2971800"/>
            <a:ext cx="4251960" cy="5002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4572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Etapa Operacional (Procedimientos rudimentarios)</a:t>
            </a:r>
            <a:br>
              <a:rPr lang="es-VE" dirty="0" smtClean="0"/>
            </a:br>
            <a:endParaRPr lang="es-V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45608" y="1676400"/>
            <a:ext cx="3898392" cy="2133600"/>
          </a:xfrm>
        </p:spPr>
        <p:txBody>
          <a:bodyPr>
            <a:normAutofit/>
          </a:bodyPr>
          <a:lstStyle/>
          <a:p>
            <a:r>
              <a:rPr lang="es-VE" sz="2800" dirty="0" smtClean="0"/>
              <a:t>Uso de multisitios</a:t>
            </a:r>
          </a:p>
          <a:p>
            <a:r>
              <a:rPr lang="es-VE" sz="2800" dirty="0" smtClean="0"/>
              <a:t>TD- TF</a:t>
            </a:r>
            <a:endParaRPr lang="es-VE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76400"/>
            <a:ext cx="4267200" cy="210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657600"/>
            <a:ext cx="5495925" cy="292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VE" sz="3200" b="1" dirty="0" smtClean="0"/>
              <a:t>CALCULO DE INSTALACIONES</a:t>
            </a:r>
            <a:endParaRPr lang="es-VE" sz="32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2133600" y="2209800"/>
            <a:ext cx="5659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800" u="sng" dirty="0" smtClean="0"/>
              <a:t>Planificación de la Producción Porcina</a:t>
            </a:r>
            <a:endParaRPr lang="es-VE" sz="2800" u="sng" dirty="0"/>
          </a:p>
        </p:txBody>
      </p:sp>
      <p:sp>
        <p:nvSpPr>
          <p:cNvPr id="7" name="6 CuadroTexto"/>
          <p:cNvSpPr txBox="1"/>
          <p:nvPr/>
        </p:nvSpPr>
        <p:spPr>
          <a:xfrm>
            <a:off x="859788" y="4038600"/>
            <a:ext cx="184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VE" sz="2400" dirty="0" smtClean="0"/>
              <a:t>16 semanas</a:t>
            </a:r>
          </a:p>
          <a:p>
            <a:pPr algn="ctr"/>
            <a:r>
              <a:rPr lang="es-VE" sz="2400" dirty="0" smtClean="0"/>
              <a:t>GESTACIÓN</a:t>
            </a:r>
            <a:endParaRPr lang="es-VE" sz="2400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2667000" y="388620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2667000" y="4038600"/>
            <a:ext cx="1939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400" dirty="0" smtClean="0"/>
              <a:t>3 – 4 semanas</a:t>
            </a:r>
          </a:p>
          <a:p>
            <a:r>
              <a:rPr lang="es-VE" sz="2400" dirty="0" smtClean="0"/>
              <a:t>LACTANCIA</a:t>
            </a:r>
            <a:endParaRPr lang="es-VE" sz="2400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648200" y="388620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4645020" y="4092714"/>
            <a:ext cx="2593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dirty="0" smtClean="0"/>
              <a:t>1 semana</a:t>
            </a:r>
          </a:p>
          <a:p>
            <a:r>
              <a:rPr lang="es-VE" sz="2000" dirty="0" smtClean="0"/>
              <a:t>VACÍA- PRE SERVICIO</a:t>
            </a:r>
            <a:endParaRPr lang="es-VE" sz="2000" dirty="0"/>
          </a:p>
        </p:txBody>
      </p:sp>
      <p:cxnSp>
        <p:nvCxnSpPr>
          <p:cNvPr id="13" name="12 Conector recto"/>
          <p:cNvCxnSpPr/>
          <p:nvPr/>
        </p:nvCxnSpPr>
        <p:spPr>
          <a:xfrm>
            <a:off x="7239000" y="396240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7408198" y="4186535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400" dirty="0" smtClean="0"/>
              <a:t>=</a:t>
            </a:r>
            <a:endParaRPr lang="es-VE" sz="2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736986" y="4038600"/>
            <a:ext cx="1330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VE" sz="2400" dirty="0" smtClean="0"/>
              <a:t>20 – 21 </a:t>
            </a:r>
          </a:p>
          <a:p>
            <a:pPr algn="ctr"/>
            <a:r>
              <a:rPr lang="es-VE" sz="2400" dirty="0" smtClean="0"/>
              <a:t>Semanas </a:t>
            </a:r>
            <a:endParaRPr lang="es-VE" sz="24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590800" y="5181600"/>
            <a:ext cx="453226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VE" sz="2000" dirty="0" smtClean="0"/>
              <a:t>CICLO PRODUCTIVO DE UNA CERDA</a:t>
            </a:r>
            <a:endParaRPr lang="es-VE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5608" y="1828800"/>
            <a:ext cx="7498080" cy="4800600"/>
          </a:xfrm>
        </p:spPr>
        <p:txBody>
          <a:bodyPr>
            <a:normAutofit/>
          </a:bodyPr>
          <a:lstStyle/>
          <a:p>
            <a:r>
              <a:rPr lang="es-VE" dirty="0" smtClean="0"/>
              <a:t>Gestación  115 días</a:t>
            </a:r>
          </a:p>
          <a:p>
            <a:r>
              <a:rPr lang="es-VE" dirty="0" smtClean="0"/>
              <a:t>Lactancia:: 21 – 28 días</a:t>
            </a:r>
          </a:p>
          <a:p>
            <a:r>
              <a:rPr lang="es-VE" dirty="0" smtClean="0"/>
              <a:t>Intervalo destete- servicio: 1 semana</a:t>
            </a:r>
          </a:p>
          <a:p>
            <a:r>
              <a:rPr lang="es-VE" dirty="0" smtClean="0"/>
              <a:t>Días no productivo: 40 días al año </a:t>
            </a:r>
            <a:r>
              <a:rPr lang="es-VE" dirty="0" err="1" smtClean="0"/>
              <a:t>max</a:t>
            </a:r>
            <a:r>
              <a:rPr lang="es-VE" dirty="0" smtClean="0"/>
              <a:t>.</a:t>
            </a:r>
          </a:p>
          <a:p>
            <a:r>
              <a:rPr lang="es-VE" dirty="0" smtClean="0"/>
              <a:t>Lechones Nacidos Vivos:10- 12</a:t>
            </a:r>
          </a:p>
          <a:p>
            <a:r>
              <a:rPr lang="es-VE" dirty="0" smtClean="0"/>
              <a:t>Mortalidad Lactancia: menor: 10%</a:t>
            </a:r>
          </a:p>
          <a:p>
            <a:r>
              <a:rPr lang="es-VE" dirty="0" smtClean="0"/>
              <a:t>Mortalidad en iniciación: menor al 2%</a:t>
            </a:r>
          </a:p>
          <a:p>
            <a:r>
              <a:rPr lang="es-VE" dirty="0" smtClean="0"/>
              <a:t>Mortalidad en engorde: menor al 1% </a:t>
            </a:r>
            <a:endParaRPr lang="es-VE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1143000" y="-152400"/>
            <a:ext cx="749808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VE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CALCULO DE INSTALACIONES</a:t>
            </a:r>
            <a:endParaRPr kumimoji="0" lang="es-VE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600200" y="857071"/>
            <a:ext cx="7059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3600" b="1" u="sng" dirty="0" smtClean="0"/>
              <a:t>Parámetros</a:t>
            </a:r>
            <a:r>
              <a:rPr lang="es-VE" sz="3600" u="sng" dirty="0" smtClean="0"/>
              <a:t> de producción Porcina</a:t>
            </a:r>
          </a:p>
          <a:p>
            <a:endParaRPr lang="es-VE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3000" y="1447800"/>
            <a:ext cx="7498080" cy="1066800"/>
          </a:xfrm>
        </p:spPr>
        <p:txBody>
          <a:bodyPr/>
          <a:lstStyle/>
          <a:p>
            <a:pPr>
              <a:buNone/>
            </a:pPr>
            <a:r>
              <a:rPr lang="es-VE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PARTOS/CERDA/AÑO (P/C/A):</a:t>
            </a:r>
          </a:p>
          <a:p>
            <a:pPr>
              <a:buNone/>
            </a:pPr>
            <a:endParaRPr lang="es-VE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s-VE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66800" y="-76200"/>
            <a:ext cx="7498080" cy="1143000"/>
          </a:xfrm>
        </p:spPr>
        <p:txBody>
          <a:bodyPr>
            <a:normAutofit/>
          </a:bodyPr>
          <a:lstStyle/>
          <a:p>
            <a:r>
              <a:rPr lang="es-VE" sz="2400" b="1" dirty="0" smtClean="0"/>
              <a:t>CALCULO DE INSTALACIONES</a:t>
            </a:r>
            <a:endParaRPr lang="es-VE" sz="2400" b="1" dirty="0"/>
          </a:p>
        </p:txBody>
      </p:sp>
      <p:grpSp>
        <p:nvGrpSpPr>
          <p:cNvPr id="10" name="9 Grupo"/>
          <p:cNvGrpSpPr/>
          <p:nvPr/>
        </p:nvGrpSpPr>
        <p:grpSpPr>
          <a:xfrm>
            <a:off x="2133600" y="4343400"/>
            <a:ext cx="5340571" cy="1077219"/>
            <a:chOff x="2438400" y="1981200"/>
            <a:chExt cx="3051755" cy="1077219"/>
          </a:xfrm>
        </p:grpSpPr>
        <p:sp>
          <p:nvSpPr>
            <p:cNvPr id="5" name="4 Rectángulo"/>
            <p:cNvSpPr/>
            <p:nvPr/>
          </p:nvSpPr>
          <p:spPr>
            <a:xfrm>
              <a:off x="2438400" y="1981201"/>
              <a:ext cx="16764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s-VE" sz="3200" u="sng" dirty="0" smtClean="0"/>
                <a:t>52 semanas</a:t>
              </a:r>
            </a:p>
            <a:p>
              <a:pPr>
                <a:buNone/>
              </a:pPr>
              <a:r>
                <a:rPr lang="es-VE" sz="3200" dirty="0" smtClean="0"/>
                <a:t>21 semanas</a:t>
              </a: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4038600" y="211449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VE" sz="2800" dirty="0" smtClean="0"/>
                <a:t>=</a:t>
              </a:r>
              <a:endParaRPr lang="es-VE" sz="2800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4559314" y="1981200"/>
              <a:ext cx="930841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VE" sz="3600" dirty="0" smtClean="0"/>
                <a:t>2,4 </a:t>
              </a:r>
              <a:r>
                <a:rPr lang="es-VE" sz="2400" dirty="0" smtClean="0"/>
                <a:t>P/C/A</a:t>
              </a:r>
              <a:endParaRPr lang="es-VE" sz="3600" dirty="0"/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1600200" y="2514600"/>
            <a:ext cx="576991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VE" sz="2400" dirty="0" smtClean="0"/>
              <a:t>1 año: 52 semanas</a:t>
            </a:r>
          </a:p>
          <a:p>
            <a:r>
              <a:rPr lang="es-VE" sz="2400" dirty="0" smtClean="0"/>
              <a:t>Ciclo productivo de la cerda: 20- 21 semanas</a:t>
            </a:r>
            <a:endParaRPr lang="es-V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95400" y="990600"/>
            <a:ext cx="7498080" cy="22098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s-VE" dirty="0" smtClean="0"/>
              <a:t>Granja La Gran señora,  ubicada en Guárico, manejo en multisitios, tiene 650 hembras en producción, con una lactancia de 4 semanas, promedio de LNV de11, mortalidad en lactancia de 7%.</a:t>
            </a:r>
            <a:endParaRPr lang="es-VE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66800" y="-76200"/>
            <a:ext cx="7498080" cy="1143000"/>
          </a:xfrm>
        </p:spPr>
        <p:txBody>
          <a:bodyPr>
            <a:normAutofit/>
          </a:bodyPr>
          <a:lstStyle/>
          <a:p>
            <a:r>
              <a:rPr lang="es-VE" sz="2800" b="1" dirty="0" smtClean="0"/>
              <a:t>CALCULO DE INSTALACIONES</a:t>
            </a:r>
            <a:endParaRPr lang="es-VE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143000" y="3352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MATERNIDAD:</a:t>
            </a:r>
            <a:r>
              <a:rPr lang="es-VE" sz="2400" dirty="0" smtClean="0"/>
              <a:t>   JP: Jaulas de  Parto</a:t>
            </a:r>
            <a:endParaRPr lang="es-VE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VE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VE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VE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24000" y="4419600"/>
            <a:ext cx="45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800" dirty="0" smtClean="0"/>
              <a:t>JP</a:t>
            </a:r>
            <a:endParaRPr lang="es-VE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905000" y="44958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dirty="0" smtClean="0"/>
              <a:t>=</a:t>
            </a:r>
            <a:endParaRPr lang="es-VE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236711" y="4343400"/>
            <a:ext cx="4164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s-VE" sz="2400" u="sng" dirty="0" smtClean="0"/>
              <a:t>650 Hembras X 2,4 P/C/A</a:t>
            </a:r>
          </a:p>
          <a:p>
            <a:pPr marL="457200" indent="-457200" algn="ctr"/>
            <a:r>
              <a:rPr lang="es-VE" sz="2400" dirty="0" smtClean="0"/>
              <a:t>52 semanas del año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609854" y="4419600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VE" sz="2000" dirty="0" smtClean="0"/>
              <a:t>=</a:t>
            </a:r>
            <a:endParaRPr lang="es-VE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943600" y="4353580"/>
            <a:ext cx="309732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VE" sz="2800" dirty="0" smtClean="0"/>
              <a:t>30 Jaulas semanales </a:t>
            </a:r>
            <a:endParaRPr lang="es-VE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876800" y="5638800"/>
            <a:ext cx="3580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dirty="0" smtClean="0"/>
              <a:t>1 semana pre-parto</a:t>
            </a:r>
          </a:p>
          <a:p>
            <a:r>
              <a:rPr lang="es-VE" sz="2000" dirty="0" smtClean="0"/>
              <a:t>4 semanas de lactancia</a:t>
            </a:r>
          </a:p>
          <a:p>
            <a:r>
              <a:rPr lang="es-VE" sz="2000" dirty="0" smtClean="0"/>
              <a:t>1 semana limpieza y desinfección</a:t>
            </a:r>
            <a:endParaRPr lang="es-VE" sz="2000" dirty="0"/>
          </a:p>
        </p:txBody>
      </p:sp>
      <p:sp>
        <p:nvSpPr>
          <p:cNvPr id="12" name="11 Abrir llave"/>
          <p:cNvSpPr/>
          <p:nvPr/>
        </p:nvSpPr>
        <p:spPr>
          <a:xfrm>
            <a:off x="4572000" y="5715000"/>
            <a:ext cx="304800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13" name="12 CuadroTexto"/>
          <p:cNvSpPr txBox="1"/>
          <p:nvPr/>
        </p:nvSpPr>
        <p:spPr>
          <a:xfrm>
            <a:off x="2667000" y="5791200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dirty="0" smtClean="0"/>
              <a:t>6 semanas uso</a:t>
            </a:r>
          </a:p>
          <a:p>
            <a:r>
              <a:rPr lang="es-VE" sz="2000" dirty="0" smtClean="0"/>
              <a:t>Jaulas </a:t>
            </a:r>
            <a:r>
              <a:rPr lang="es-VE" sz="2000" dirty="0" err="1" smtClean="0"/>
              <a:t>paritorias</a:t>
            </a:r>
            <a:endParaRPr lang="es-VE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P1070747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" y="1600200"/>
            <a:ext cx="7620000" cy="508635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71600" y="990600"/>
            <a:ext cx="4965192" cy="838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VE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JAULAS DE GESTACION:</a:t>
            </a:r>
          </a:p>
          <a:p>
            <a:pPr>
              <a:buNone/>
            </a:pPr>
            <a:endParaRPr lang="es-VE" sz="28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066800" y="-76200"/>
            <a:ext cx="7498080" cy="1143000"/>
          </a:xfrm>
        </p:spPr>
        <p:txBody>
          <a:bodyPr>
            <a:normAutofit/>
          </a:bodyPr>
          <a:lstStyle/>
          <a:p>
            <a:r>
              <a:rPr lang="es-VE" sz="2800" b="1" dirty="0" smtClean="0"/>
              <a:t>CALCULO DE INSTALACIONES</a:t>
            </a:r>
            <a:endParaRPr lang="es-VE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183988" y="2286000"/>
            <a:ext cx="783079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VE" sz="2800" dirty="0" smtClean="0"/>
              <a:t>JG </a:t>
            </a:r>
            <a:r>
              <a:rPr lang="es-VE" sz="2000" dirty="0" smtClean="0"/>
              <a:t>= CERDAS EN PRODUCCIÓN – CERDAS EN MATERNIDAD(MES)</a:t>
            </a:r>
            <a:endParaRPr lang="es-VE" sz="2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295400" y="4114800"/>
            <a:ext cx="757342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VE" sz="2800" dirty="0" smtClean="0"/>
              <a:t>JG = 650 cerdas prod. </a:t>
            </a:r>
            <a:r>
              <a:rPr lang="es-VE" sz="3600" dirty="0" smtClean="0"/>
              <a:t>– </a:t>
            </a:r>
            <a:r>
              <a:rPr lang="es-VE" sz="2800" dirty="0" smtClean="0"/>
              <a:t>120 cerdas mater. = </a:t>
            </a:r>
            <a:r>
              <a:rPr lang="es-VE" sz="3600" dirty="0" smtClean="0"/>
              <a:t>530</a:t>
            </a:r>
            <a:r>
              <a:rPr lang="es-VE" sz="2800" dirty="0" smtClean="0"/>
              <a:t> </a:t>
            </a:r>
            <a:endParaRPr lang="es-V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MG00610-20120214-1522.jp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1667" r="4167" b="15556"/>
          <a:stretch>
            <a:fillRect/>
          </a:stretch>
        </p:blipFill>
        <p:spPr>
          <a:xfrm>
            <a:off x="1143000" y="1066800"/>
            <a:ext cx="7696200" cy="5791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95400" y="1371600"/>
            <a:ext cx="3581400" cy="838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VE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VERRAQUERAS</a:t>
            </a:r>
            <a:endParaRPr lang="es-VE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990600" y="-76200"/>
            <a:ext cx="7498080" cy="1143000"/>
          </a:xfrm>
        </p:spPr>
        <p:txBody>
          <a:bodyPr>
            <a:normAutofit/>
          </a:bodyPr>
          <a:lstStyle/>
          <a:p>
            <a:r>
              <a:rPr lang="es-VE" sz="2800" b="1" dirty="0" smtClean="0"/>
              <a:t>CALCULO DE INSTALACIONES</a:t>
            </a:r>
            <a:endParaRPr lang="es-VE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295400" y="2474893"/>
            <a:ext cx="690592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VE" sz="2800" u="sng" dirty="0" smtClean="0"/>
              <a:t>Monta Natural:</a:t>
            </a:r>
            <a:r>
              <a:rPr lang="es-VE" sz="2800" dirty="0" smtClean="0"/>
              <a:t>  </a:t>
            </a:r>
            <a:r>
              <a:rPr lang="es-VE" sz="2400" dirty="0" smtClean="0"/>
              <a:t>1 MACHO / 20 HEMBRAS</a:t>
            </a:r>
          </a:p>
          <a:p>
            <a:r>
              <a:rPr lang="es-VE" sz="2800" u="sng" dirty="0" smtClean="0"/>
              <a:t>Inseminación Artificial:</a:t>
            </a:r>
            <a:r>
              <a:rPr lang="es-VE" sz="2800" dirty="0" smtClean="0"/>
              <a:t> </a:t>
            </a:r>
            <a:r>
              <a:rPr lang="es-VE" sz="2400" dirty="0" smtClean="0"/>
              <a:t>1 MACHO/ 100 HEMBRAS</a:t>
            </a:r>
            <a:endParaRPr lang="es-V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498080" cy="1143000"/>
          </a:xfrm>
        </p:spPr>
        <p:txBody>
          <a:bodyPr>
            <a:normAutofit/>
          </a:bodyPr>
          <a:lstStyle/>
          <a:p>
            <a:r>
              <a:rPr lang="es-VE" sz="2800" b="1" dirty="0" smtClean="0"/>
              <a:t>CALCULO DE INSTALACIONES</a:t>
            </a:r>
            <a:endParaRPr lang="es-VE" sz="2800" b="1" dirty="0"/>
          </a:p>
        </p:txBody>
      </p:sp>
      <p:grpSp>
        <p:nvGrpSpPr>
          <p:cNvPr id="21" name="20 Grupo"/>
          <p:cNvGrpSpPr/>
          <p:nvPr/>
        </p:nvGrpSpPr>
        <p:grpSpPr>
          <a:xfrm>
            <a:off x="1219200" y="2178784"/>
            <a:ext cx="7021689" cy="2164616"/>
            <a:chOff x="1219200" y="1066800"/>
            <a:chExt cx="7021689" cy="2164616"/>
          </a:xfrm>
        </p:grpSpPr>
        <p:grpSp>
          <p:nvGrpSpPr>
            <p:cNvPr id="20" name="19 Grupo"/>
            <p:cNvGrpSpPr/>
            <p:nvPr/>
          </p:nvGrpSpPr>
          <p:grpSpPr>
            <a:xfrm>
              <a:off x="1219200" y="1066800"/>
              <a:ext cx="7021689" cy="2164616"/>
              <a:chOff x="1219200" y="1066800"/>
              <a:chExt cx="7021689" cy="2164616"/>
            </a:xfrm>
          </p:grpSpPr>
          <p:sp>
            <p:nvSpPr>
              <p:cNvPr id="14" name="13 CuadroTexto"/>
              <p:cNvSpPr txBox="1"/>
              <p:nvPr/>
            </p:nvSpPr>
            <p:spPr>
              <a:xfrm>
                <a:off x="1219200" y="1066800"/>
                <a:ext cx="1937672" cy="40011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VE" sz="2000" dirty="0" smtClean="0"/>
                  <a:t>NECESIDADES</a:t>
                </a:r>
                <a:endParaRPr lang="es-VE" sz="2000" dirty="0"/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1219200" y="1600200"/>
                <a:ext cx="7021689" cy="163121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VE" sz="2000" dirty="0" smtClean="0"/>
                  <a:t>DE ESPACIO              Depende de edad productiva y dimensión</a:t>
                </a:r>
              </a:p>
              <a:p>
                <a:r>
                  <a:rPr lang="es-VE" sz="2000" dirty="0" smtClean="0"/>
                  <a:t>                                 corporal de los animales</a:t>
                </a:r>
              </a:p>
              <a:p>
                <a:r>
                  <a:rPr lang="es-VE" sz="2000" dirty="0" smtClean="0"/>
                  <a:t>FUNCIONALES         # comederos,  bebederos,  áreas para</a:t>
                </a:r>
              </a:p>
              <a:p>
                <a:r>
                  <a:rPr lang="es-VE" sz="2000" dirty="0" smtClean="0"/>
                  <a:t>                                 defecación, área de reposo, etc.</a:t>
                </a:r>
              </a:p>
              <a:p>
                <a:endParaRPr lang="es-VE" sz="2000" dirty="0"/>
              </a:p>
            </p:txBody>
          </p:sp>
          <p:cxnSp>
            <p:nvCxnSpPr>
              <p:cNvPr id="17" name="16 Conector recto de flecha"/>
              <p:cNvCxnSpPr/>
              <p:nvPr/>
            </p:nvCxnSpPr>
            <p:spPr>
              <a:xfrm>
                <a:off x="2895600" y="1828800"/>
                <a:ext cx="609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cxnSp>
        </p:grpSp>
        <p:cxnSp>
          <p:nvCxnSpPr>
            <p:cNvPr id="18" name="17 Conector recto de flecha"/>
            <p:cNvCxnSpPr/>
            <p:nvPr/>
          </p:nvCxnSpPr>
          <p:spPr>
            <a:xfrm>
              <a:off x="3200400" y="2438400"/>
              <a:ext cx="304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76200"/>
            <a:ext cx="7498080" cy="1143000"/>
          </a:xfrm>
        </p:spPr>
        <p:txBody>
          <a:bodyPr/>
          <a:lstStyle/>
          <a:p>
            <a:r>
              <a:rPr lang="es-VE" dirty="0" smtClean="0"/>
              <a:t>Tipos de instalaciones </a:t>
            </a:r>
            <a:endParaRPr lang="es-V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41120" y="1219200"/>
            <a:ext cx="7498080" cy="4800600"/>
          </a:xfrm>
        </p:spPr>
        <p:txBody>
          <a:bodyPr/>
          <a:lstStyle/>
          <a:p>
            <a:r>
              <a:rPr lang="es-VE" dirty="0" smtClean="0"/>
              <a:t>Verraqueras</a:t>
            </a:r>
          </a:p>
          <a:p>
            <a:pPr>
              <a:buNone/>
            </a:pPr>
            <a:endParaRPr lang="es-VE" dirty="0"/>
          </a:p>
        </p:txBody>
      </p:sp>
      <p:pic>
        <p:nvPicPr>
          <p:cNvPr id="9" name="8 Imagen" descr="P1080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1066800"/>
            <a:ext cx="3352800" cy="2514600"/>
          </a:xfrm>
          <a:prstGeom prst="rect">
            <a:avLst/>
          </a:prstGeom>
        </p:spPr>
      </p:pic>
      <p:pic>
        <p:nvPicPr>
          <p:cNvPr id="10" name="9 Imagen" descr="P1080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3048000"/>
            <a:ext cx="4699000" cy="3524250"/>
          </a:xfrm>
          <a:prstGeom prst="rect">
            <a:avLst/>
          </a:prstGeom>
        </p:spPr>
      </p:pic>
      <p:pic>
        <p:nvPicPr>
          <p:cNvPr id="6" name="5 Imagen" descr="ver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505200"/>
            <a:ext cx="3686175" cy="2761073"/>
          </a:xfrm>
          <a:prstGeom prst="rect">
            <a:avLst/>
          </a:prstGeom>
        </p:spPr>
      </p:pic>
      <p:pic>
        <p:nvPicPr>
          <p:cNvPr id="7" name="6 Imagen" descr="verra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5000" y="2286000"/>
            <a:ext cx="3109427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1066800"/>
            <a:ext cx="7498080" cy="68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VE" sz="2400" u="sng" dirty="0" smtClean="0"/>
              <a:t>INICIADOR  </a:t>
            </a:r>
            <a:r>
              <a:rPr lang="es-VE" sz="2400" dirty="0" smtClean="0"/>
              <a:t>(Sitio II)</a:t>
            </a:r>
          </a:p>
          <a:p>
            <a:pPr>
              <a:buNone/>
            </a:pPr>
            <a:r>
              <a:rPr lang="es-VE" sz="3600" dirty="0" smtClean="0"/>
              <a:t> </a:t>
            </a:r>
            <a:endParaRPr lang="es-VE" sz="36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88720" y="76200"/>
            <a:ext cx="7498080" cy="990600"/>
          </a:xfrm>
        </p:spPr>
        <p:txBody>
          <a:bodyPr>
            <a:normAutofit/>
          </a:bodyPr>
          <a:lstStyle/>
          <a:p>
            <a:r>
              <a:rPr lang="es-VE" sz="2800" b="1" dirty="0" smtClean="0"/>
              <a:t>CALCULO DE INSTALACIONES</a:t>
            </a:r>
            <a:endParaRPr lang="es-VE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371600" y="167640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11 LNV</a:t>
            </a:r>
            <a:endParaRPr lang="es-VE" dirty="0"/>
          </a:p>
        </p:txBody>
      </p:sp>
      <p:sp>
        <p:nvSpPr>
          <p:cNvPr id="10" name="9 CuadroTexto"/>
          <p:cNvSpPr txBox="1"/>
          <p:nvPr/>
        </p:nvSpPr>
        <p:spPr>
          <a:xfrm>
            <a:off x="3276600" y="167640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100%</a:t>
            </a:r>
            <a:endParaRPr lang="es-VE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506826" y="2057400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7%</a:t>
            </a:r>
            <a:endParaRPr lang="es-VE" dirty="0"/>
          </a:p>
        </p:txBody>
      </p:sp>
      <p:cxnSp>
        <p:nvCxnSpPr>
          <p:cNvPr id="13" name="12 Conector recto de flecha"/>
          <p:cNvCxnSpPr/>
          <p:nvPr/>
        </p:nvCxnSpPr>
        <p:spPr>
          <a:xfrm flipH="1">
            <a:off x="2362200" y="2286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2362200" y="1905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1985918" y="205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x</a:t>
            </a:r>
            <a:endParaRPr lang="es-VE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371600" y="2590800"/>
            <a:ext cx="279756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VE" dirty="0" smtClean="0"/>
              <a:t>X= 10 Lechones destetados</a:t>
            </a:r>
            <a:endParaRPr lang="es-VE" dirty="0"/>
          </a:p>
        </p:txBody>
      </p:sp>
      <p:cxnSp>
        <p:nvCxnSpPr>
          <p:cNvPr id="23" name="22 Conector recto"/>
          <p:cNvCxnSpPr/>
          <p:nvPr/>
        </p:nvCxnSpPr>
        <p:spPr>
          <a:xfrm>
            <a:off x="5257800" y="1295400"/>
            <a:ext cx="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5410200" y="1600200"/>
            <a:ext cx="2890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000" dirty="0" smtClean="0"/>
              <a:t>30 partos X 10 lechones=</a:t>
            </a:r>
            <a:endParaRPr lang="es-VE" sz="2000" dirty="0"/>
          </a:p>
        </p:txBody>
      </p:sp>
      <p:sp>
        <p:nvSpPr>
          <p:cNvPr id="25" name="24 CuadroTexto"/>
          <p:cNvSpPr txBox="1"/>
          <p:nvPr/>
        </p:nvSpPr>
        <p:spPr>
          <a:xfrm>
            <a:off x="6248400" y="2133600"/>
            <a:ext cx="243528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VE" sz="2000" dirty="0" smtClean="0"/>
              <a:t>300</a:t>
            </a:r>
          </a:p>
          <a:p>
            <a:pPr algn="ctr"/>
            <a:r>
              <a:rPr lang="es-VE" sz="2000" dirty="0" smtClean="0"/>
              <a:t>Lechones destetados </a:t>
            </a:r>
          </a:p>
          <a:p>
            <a:pPr algn="ctr"/>
            <a:r>
              <a:rPr lang="es-VE" sz="2000" dirty="0" smtClean="0"/>
              <a:t>semanalmente</a:t>
            </a:r>
            <a:endParaRPr lang="es-VE" sz="2000" dirty="0"/>
          </a:p>
        </p:txBody>
      </p:sp>
      <p:pic>
        <p:nvPicPr>
          <p:cNvPr id="27" name="26 Imagen" descr="PICT0045.JPG"/>
          <p:cNvPicPr>
            <a:picLocks noChangeAspect="1"/>
          </p:cNvPicPr>
          <p:nvPr/>
        </p:nvPicPr>
        <p:blipFill>
          <a:blip r:embed="rId2" cstate="print"/>
          <a:srcRect t="20370"/>
          <a:stretch>
            <a:fillRect/>
          </a:stretch>
        </p:blipFill>
        <p:spPr>
          <a:xfrm>
            <a:off x="1303020" y="3429000"/>
            <a:ext cx="3497580" cy="2286000"/>
          </a:xfrm>
          <a:prstGeom prst="rect">
            <a:avLst/>
          </a:prstGeom>
        </p:spPr>
      </p:pic>
      <p:pic>
        <p:nvPicPr>
          <p:cNvPr id="28" name="27 Imagen" descr="P1070777.JPG"/>
          <p:cNvPicPr>
            <a:picLocks noChangeAspect="1"/>
          </p:cNvPicPr>
          <p:nvPr/>
        </p:nvPicPr>
        <p:blipFill>
          <a:blip r:embed="rId3" cstate="print"/>
          <a:srcRect l="12000"/>
          <a:stretch>
            <a:fillRect/>
          </a:stretch>
        </p:blipFill>
        <p:spPr>
          <a:xfrm>
            <a:off x="5410200" y="3429000"/>
            <a:ext cx="3352800" cy="2286000"/>
          </a:xfrm>
          <a:prstGeom prst="rect">
            <a:avLst/>
          </a:prstGeom>
        </p:spPr>
      </p:pic>
      <p:sp>
        <p:nvSpPr>
          <p:cNvPr id="29" name="28 CuadroTexto"/>
          <p:cNvSpPr txBox="1"/>
          <p:nvPr/>
        </p:nvSpPr>
        <p:spPr>
          <a:xfrm>
            <a:off x="2895600" y="6096000"/>
            <a:ext cx="4599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800" b="1" dirty="0" smtClean="0"/>
              <a:t>12 corrales de 25 lechones</a:t>
            </a:r>
            <a:endParaRPr lang="es-V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64920" y="1143000"/>
            <a:ext cx="7498080" cy="68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VE" sz="2800" u="sng" dirty="0" smtClean="0"/>
              <a:t>ENGORDE </a:t>
            </a:r>
            <a:r>
              <a:rPr lang="es-VE" sz="2800" dirty="0" smtClean="0"/>
              <a:t>(sitio III)</a:t>
            </a:r>
            <a:endParaRPr lang="es-VE" sz="28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295400" y="76200"/>
            <a:ext cx="7498080" cy="1143000"/>
          </a:xfrm>
        </p:spPr>
        <p:txBody>
          <a:bodyPr>
            <a:normAutofit/>
          </a:bodyPr>
          <a:lstStyle/>
          <a:p>
            <a:r>
              <a:rPr lang="es-VE" sz="2800" b="1" dirty="0" smtClean="0"/>
              <a:t>CALCULO DE INSTALACIONES</a:t>
            </a:r>
            <a:endParaRPr lang="es-VE" sz="2800" b="1" dirty="0"/>
          </a:p>
        </p:txBody>
      </p:sp>
      <p:cxnSp>
        <p:nvCxnSpPr>
          <p:cNvPr id="5" name="4 Conector recto de flecha"/>
          <p:cNvCxnSpPr/>
          <p:nvPr/>
        </p:nvCxnSpPr>
        <p:spPr>
          <a:xfrm flipH="1">
            <a:off x="2362200" y="2286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/>
          <p:nvPr/>
        </p:nvCxnSpPr>
        <p:spPr>
          <a:xfrm>
            <a:off x="2362200" y="19050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1678885" y="16764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300</a:t>
            </a:r>
            <a:endParaRPr lang="es-VE" dirty="0"/>
          </a:p>
        </p:txBody>
      </p:sp>
      <p:sp>
        <p:nvSpPr>
          <p:cNvPr id="9" name="8 CuadroTexto"/>
          <p:cNvSpPr txBox="1"/>
          <p:nvPr/>
        </p:nvSpPr>
        <p:spPr>
          <a:xfrm>
            <a:off x="3352800" y="168806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100%</a:t>
            </a:r>
            <a:endParaRPr lang="es-VE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05200" y="2057400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2%</a:t>
            </a:r>
            <a:endParaRPr lang="es-VE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833518" y="2057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 smtClean="0"/>
              <a:t>x</a:t>
            </a:r>
            <a:endParaRPr lang="es-VE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905000" y="2678668"/>
            <a:ext cx="187583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VE" dirty="0" smtClean="0"/>
              <a:t>X=  294 animales </a:t>
            </a:r>
            <a:endParaRPr lang="es-VE" dirty="0"/>
          </a:p>
        </p:txBody>
      </p:sp>
      <p:pic>
        <p:nvPicPr>
          <p:cNvPr id="13" name="12 Imagen" descr="P10709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3124200"/>
            <a:ext cx="3860800" cy="2895600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1295400" y="6096000"/>
            <a:ext cx="4262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2800" dirty="0" smtClean="0"/>
              <a:t>15  Corrales de 20 animales</a:t>
            </a:r>
            <a:endParaRPr lang="es-V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4876800"/>
            <a:ext cx="7498080" cy="1143000"/>
          </a:xfrm>
        </p:spPr>
        <p:txBody>
          <a:bodyPr>
            <a:normAutofit/>
          </a:bodyPr>
          <a:lstStyle/>
          <a:p>
            <a:pPr algn="r"/>
            <a:r>
              <a:rPr lang="es-VE" sz="4400" b="1" dirty="0" smtClean="0">
                <a:solidFill>
                  <a:schemeClr val="tx1"/>
                </a:solidFill>
              </a:rPr>
              <a:t>GRACIAS!</a:t>
            </a:r>
            <a:endParaRPr lang="es-VE" sz="4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1219200"/>
            <a:ext cx="7498080" cy="4800600"/>
          </a:xfrm>
        </p:spPr>
        <p:txBody>
          <a:bodyPr>
            <a:normAutofit/>
          </a:bodyPr>
          <a:lstStyle/>
          <a:p>
            <a:r>
              <a:rPr lang="es-VE" sz="4000" dirty="0" smtClean="0"/>
              <a:t>Gestaciones</a:t>
            </a:r>
          </a:p>
          <a:p>
            <a:pPr>
              <a:buNone/>
            </a:pPr>
            <a:r>
              <a:rPr lang="es-VE" sz="4000" dirty="0" smtClean="0"/>
              <a:t>(</a:t>
            </a:r>
            <a:r>
              <a:rPr lang="es-VE" sz="2400" dirty="0" smtClean="0"/>
              <a:t>jaulas, corrales, potreros</a:t>
            </a:r>
            <a:r>
              <a:rPr lang="es-VE" sz="4000" dirty="0" smtClean="0"/>
              <a:t>)</a:t>
            </a:r>
            <a:endParaRPr lang="es-VE" sz="40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498080" cy="1143000"/>
          </a:xfrm>
        </p:spPr>
        <p:txBody>
          <a:bodyPr>
            <a:normAutofit/>
          </a:bodyPr>
          <a:lstStyle/>
          <a:p>
            <a:r>
              <a:rPr lang="es-VE" sz="4000" dirty="0" smtClean="0"/>
              <a:t>Tipos de instalaciones: </a:t>
            </a:r>
            <a:endParaRPr lang="es-VE" sz="4000" dirty="0"/>
          </a:p>
        </p:txBody>
      </p:sp>
      <p:pic>
        <p:nvPicPr>
          <p:cNvPr id="5" name="4 Imagen" descr="IMG00449-20120128-1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6850" y="1066800"/>
            <a:ext cx="3638550" cy="4851400"/>
          </a:xfrm>
          <a:prstGeom prst="rect">
            <a:avLst/>
          </a:prstGeom>
        </p:spPr>
      </p:pic>
      <p:pic>
        <p:nvPicPr>
          <p:cNvPr id="6" name="5 Imagen" descr="P108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971800"/>
            <a:ext cx="39624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estanc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799" y="1031421"/>
            <a:ext cx="3200891" cy="2397579"/>
          </a:xfrm>
          <a:prstGeom prst="rect">
            <a:avLst/>
          </a:prstGeom>
        </p:spPr>
      </p:pic>
      <p:pic>
        <p:nvPicPr>
          <p:cNvPr id="3" name="2 Imagen" descr="g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066800"/>
            <a:ext cx="3480160" cy="2606761"/>
          </a:xfrm>
          <a:prstGeom prst="rect">
            <a:avLst/>
          </a:prstGeom>
        </p:spPr>
      </p:pic>
      <p:pic>
        <p:nvPicPr>
          <p:cNvPr id="4" name="3 Imagen" descr="gestac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4495800"/>
            <a:ext cx="4007005" cy="2133600"/>
          </a:xfrm>
          <a:prstGeom prst="rect">
            <a:avLst/>
          </a:prstGeom>
        </p:spPr>
      </p:pic>
      <p:pic>
        <p:nvPicPr>
          <p:cNvPr id="5" name="4 Imagen" descr="gest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2337" y="4419600"/>
            <a:ext cx="4046863" cy="2209800"/>
          </a:xfrm>
          <a:prstGeom prst="rect">
            <a:avLst/>
          </a:prstGeom>
        </p:spPr>
      </p:pic>
      <p:pic>
        <p:nvPicPr>
          <p:cNvPr id="6" name="5 Imagen" descr="gestaci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6757" y="2743200"/>
            <a:ext cx="3851353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VE" sz="4000" dirty="0" smtClean="0"/>
              <a:t>Paritorios</a:t>
            </a:r>
            <a:endParaRPr lang="es-VE" sz="40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435608" y="152400"/>
            <a:ext cx="7498080" cy="1143000"/>
          </a:xfrm>
        </p:spPr>
        <p:txBody>
          <a:bodyPr>
            <a:normAutofit/>
          </a:bodyPr>
          <a:lstStyle/>
          <a:p>
            <a:r>
              <a:rPr lang="es-VE" sz="4000" dirty="0" smtClean="0"/>
              <a:t>Tipos de instalaciones </a:t>
            </a:r>
            <a:endParaRPr lang="es-VE" sz="4000" dirty="0"/>
          </a:p>
        </p:txBody>
      </p:sp>
      <p:pic>
        <p:nvPicPr>
          <p:cNvPr id="5" name="4 Imagen" descr="IMG00440-20120128-1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819775" y="581025"/>
            <a:ext cx="3429000" cy="2571750"/>
          </a:xfrm>
          <a:prstGeom prst="rect">
            <a:avLst/>
          </a:prstGeom>
        </p:spPr>
      </p:pic>
      <p:pic>
        <p:nvPicPr>
          <p:cNvPr id="7" name="6 Imagen" descr="P1080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209800"/>
            <a:ext cx="3314700" cy="4419600"/>
          </a:xfrm>
          <a:prstGeom prst="rect">
            <a:avLst/>
          </a:prstGeom>
        </p:spPr>
      </p:pic>
      <p:pic>
        <p:nvPicPr>
          <p:cNvPr id="8" name="7 Imagen" descr="P10800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3276600"/>
            <a:ext cx="44704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h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1150" y="914400"/>
            <a:ext cx="2762250" cy="2939643"/>
          </a:xfrm>
          <a:prstGeom prst="rect">
            <a:avLst/>
          </a:prstGeom>
        </p:spPr>
      </p:pic>
      <p:pic>
        <p:nvPicPr>
          <p:cNvPr id="5" name="4 Imagen" descr="corrales de par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4964" y="4343400"/>
            <a:ext cx="2871812" cy="2162175"/>
          </a:xfrm>
          <a:prstGeom prst="rect">
            <a:avLst/>
          </a:prstGeom>
        </p:spPr>
      </p:pic>
      <p:pic>
        <p:nvPicPr>
          <p:cNvPr id="6" name="5 Imagen" descr="jaulas de par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3429000"/>
            <a:ext cx="3560582" cy="2667000"/>
          </a:xfrm>
          <a:prstGeom prst="rect">
            <a:avLst/>
          </a:prstGeom>
        </p:spPr>
      </p:pic>
      <p:pic>
        <p:nvPicPr>
          <p:cNvPr id="7" name="6 Imagen" descr="cor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4238" y="838200"/>
            <a:ext cx="3523488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6800" y="1219200"/>
            <a:ext cx="7498080" cy="4800600"/>
          </a:xfrm>
        </p:spPr>
        <p:txBody>
          <a:bodyPr>
            <a:normAutofit/>
          </a:bodyPr>
          <a:lstStyle/>
          <a:p>
            <a:r>
              <a:rPr lang="es-VE" sz="4000" dirty="0" smtClean="0"/>
              <a:t>Iniciación - crecimiento</a:t>
            </a:r>
            <a:endParaRPr lang="es-VE" sz="40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143000" y="76200"/>
            <a:ext cx="7498080" cy="1143000"/>
          </a:xfrm>
        </p:spPr>
        <p:txBody>
          <a:bodyPr>
            <a:normAutofit/>
          </a:bodyPr>
          <a:lstStyle/>
          <a:p>
            <a:r>
              <a:rPr lang="es-VE" sz="4000" dirty="0" smtClean="0"/>
              <a:t>Tipos de instalaciones </a:t>
            </a:r>
            <a:endParaRPr lang="es-VE" sz="4000" dirty="0"/>
          </a:p>
        </p:txBody>
      </p:sp>
      <p:pic>
        <p:nvPicPr>
          <p:cNvPr id="5" name="4 Imagen" descr="IMG00519-20120206-1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1981200"/>
            <a:ext cx="3327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IMG-20120906-005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2400" y="1905000"/>
            <a:ext cx="314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PICT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4486836"/>
            <a:ext cx="3352800" cy="221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PICT00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4267200"/>
            <a:ext cx="3640666" cy="240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P10707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9800" y="2076450"/>
            <a:ext cx="5867400" cy="440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2308</TotalTime>
  <Words>913</Words>
  <Application>Microsoft Office PowerPoint</Application>
  <PresentationFormat>Presentación en pantalla (4:3)</PresentationFormat>
  <Paragraphs>244</Paragraphs>
  <Slides>42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Solsticio</vt:lpstr>
      <vt:lpstr>Diapositiva 1</vt:lpstr>
      <vt:lpstr>Puntos a tratar:</vt:lpstr>
      <vt:lpstr>Tipos de instalaciones </vt:lpstr>
      <vt:lpstr>Tipos de instalaciones </vt:lpstr>
      <vt:lpstr>Tipos de instalaciones: </vt:lpstr>
      <vt:lpstr>Diapositiva 6</vt:lpstr>
      <vt:lpstr>Tipos de instalaciones </vt:lpstr>
      <vt:lpstr>Diapositiva 8</vt:lpstr>
      <vt:lpstr>Tipos de instalaciones </vt:lpstr>
      <vt:lpstr>Tipos de instalaciones </vt:lpstr>
      <vt:lpstr>4 patas de la mesa de la Producción Porcina</vt:lpstr>
      <vt:lpstr>Diapositiva 12</vt:lpstr>
      <vt:lpstr>DEBEMOS TOMAR EN CUENTA…</vt:lpstr>
      <vt:lpstr>Dimensiones ideales para cada una de las instalaciones:</vt:lpstr>
      <vt:lpstr>Diapositiva 15</vt:lpstr>
      <vt:lpstr>DIMENSIONES</vt:lpstr>
      <vt:lpstr>Pasillos…</vt:lpstr>
      <vt:lpstr>DIMENSIONES</vt:lpstr>
      <vt:lpstr>Diapositiva 19</vt:lpstr>
      <vt:lpstr>Diapositiva 20</vt:lpstr>
      <vt:lpstr>DIMENSIONES</vt:lpstr>
      <vt:lpstr>Diapositiva 22</vt:lpstr>
      <vt:lpstr>Diapositiva 23</vt:lpstr>
      <vt:lpstr>Temperatura Optima de los Cerdos:</vt:lpstr>
      <vt:lpstr>Forma natural de Disipar el Calor  corporal en el Cerdo:</vt:lpstr>
      <vt:lpstr>Diapositiva 26</vt:lpstr>
      <vt:lpstr>Parámetros Ambientales óptimos en una granja Porcina</vt:lpstr>
      <vt:lpstr>BIOSEGURIDAD</vt:lpstr>
      <vt:lpstr>ETAPAS DE LA BIOSEGURIDAD</vt:lpstr>
      <vt:lpstr>Etapa Conceptual (localización) </vt:lpstr>
      <vt:lpstr>Etapa Estructural  (Diseño y construcción) </vt:lpstr>
      <vt:lpstr>Etapa Operacional (Procedimientos rudimentarios) </vt:lpstr>
      <vt:lpstr>CALCULO DE INSTALACIONES</vt:lpstr>
      <vt:lpstr>Diapositiva 34</vt:lpstr>
      <vt:lpstr>CALCULO DE INSTALACIONES</vt:lpstr>
      <vt:lpstr>CALCULO DE INSTALACIONES</vt:lpstr>
      <vt:lpstr>CALCULO DE INSTALACIONES</vt:lpstr>
      <vt:lpstr>CALCULO DE INSTALACIONES</vt:lpstr>
      <vt:lpstr>CALCULO DE INSTALACIONES</vt:lpstr>
      <vt:lpstr>CALCULO DE INSTALACIONES</vt:lpstr>
      <vt:lpstr>CALCULO DE INSTALACIONES</vt:lpstr>
      <vt:lpstr>GRACIAS!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Mercedes Chang</dc:creator>
  <cp:lastModifiedBy>Mercedes Chang</cp:lastModifiedBy>
  <cp:revision>96</cp:revision>
  <dcterms:created xsi:type="dcterms:W3CDTF">2013-02-25T15:44:25Z</dcterms:created>
  <dcterms:modified xsi:type="dcterms:W3CDTF">2013-03-11T16:18:30Z</dcterms:modified>
</cp:coreProperties>
</file>