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8" r:id="rId4"/>
    <p:sldId id="270" r:id="rId5"/>
    <p:sldId id="273" r:id="rId6"/>
    <p:sldId id="274" r:id="rId7"/>
    <p:sldId id="277" r:id="rId8"/>
    <p:sldId id="281" r:id="rId9"/>
    <p:sldId id="282" r:id="rId10"/>
    <p:sldId id="283" r:id="rId11"/>
    <p:sldId id="278" r:id="rId12"/>
    <p:sldId id="258" r:id="rId13"/>
    <p:sldId id="286" r:id="rId14"/>
    <p:sldId id="285" r:id="rId15"/>
    <p:sldId id="287" r:id="rId16"/>
    <p:sldId id="261" r:id="rId17"/>
    <p:sldId id="288" r:id="rId18"/>
    <p:sldId id="262" r:id="rId19"/>
    <p:sldId id="290" r:id="rId20"/>
    <p:sldId id="263" r:id="rId21"/>
  </p:sldIdLst>
  <p:sldSz cx="9144000" cy="6858000" type="screen4x3"/>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B406E450-E4EC-45C8-B0EE-BCD7E473DC55}">
          <p14:sldIdLst>
            <p14:sldId id="256"/>
            <p14:sldId id="264"/>
            <p14:sldId id="268"/>
            <p14:sldId id="270"/>
            <p14:sldId id="273"/>
            <p14:sldId id="274"/>
            <p14:sldId id="277"/>
            <p14:sldId id="281"/>
            <p14:sldId id="282"/>
            <p14:sldId id="283"/>
            <p14:sldId id="278"/>
            <p14:sldId id="258"/>
            <p14:sldId id="286"/>
            <p14:sldId id="285"/>
            <p14:sldId id="287"/>
            <p14:sldId id="261"/>
            <p14:sldId id="288"/>
            <p14:sldId id="262"/>
            <p14:sldId id="290"/>
            <p14:sldId id="26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66"/>
      </p:cViewPr>
      <p:guideLst>
        <p:guide orient="horz" pos="2613"/>
        <p:guide pos="3334"/>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Hoja1!$B$1</c:f>
              <c:strCache>
                <c:ptCount val="1"/>
                <c:pt idx="0">
                  <c:v>clase I</c:v>
                </c:pt>
              </c:strCache>
            </c:strRef>
          </c:tx>
          <c:invertIfNegative val="0"/>
          <c:cat>
            <c:numRef>
              <c:f>Hoja1!$A$2:$A$5</c:f>
              <c:numCache>
                <c:formatCode>General</c:formatCode>
                <c:ptCount val="4"/>
              </c:numCache>
            </c:numRef>
          </c:cat>
          <c:val>
            <c:numRef>
              <c:f>Hoja1!$B$2:$B$5</c:f>
              <c:numCache>
                <c:formatCode>General</c:formatCode>
                <c:ptCount val="4"/>
                <c:pt idx="0">
                  <c:v>54</c:v>
                </c:pt>
              </c:numCache>
            </c:numRef>
          </c:val>
        </c:ser>
        <c:ser>
          <c:idx val="1"/>
          <c:order val="1"/>
          <c:tx>
            <c:strRef>
              <c:f>Hoja1!$C$1</c:f>
              <c:strCache>
                <c:ptCount val="1"/>
                <c:pt idx="0">
                  <c:v>Clase I2</c:v>
                </c:pt>
              </c:strCache>
            </c:strRef>
          </c:tx>
          <c:invertIfNegative val="0"/>
          <c:cat>
            <c:numRef>
              <c:f>Hoja1!$A$2:$A$5</c:f>
              <c:numCache>
                <c:formatCode>General</c:formatCode>
                <c:ptCount val="4"/>
              </c:numCache>
            </c:numRef>
          </c:cat>
          <c:val>
            <c:numRef>
              <c:f>Hoja1!$C$2:$C$5</c:f>
              <c:numCache>
                <c:formatCode>General</c:formatCode>
                <c:ptCount val="4"/>
                <c:pt idx="1">
                  <c:v>40</c:v>
                </c:pt>
              </c:numCache>
            </c:numRef>
          </c:val>
        </c:ser>
        <c:ser>
          <c:idx val="2"/>
          <c:order val="2"/>
          <c:tx>
            <c:strRef>
              <c:f>Hoja1!$D$1</c:f>
              <c:strCache>
                <c:ptCount val="1"/>
                <c:pt idx="0">
                  <c:v>Clase III</c:v>
                </c:pt>
              </c:strCache>
            </c:strRef>
          </c:tx>
          <c:invertIfNegative val="0"/>
          <c:cat>
            <c:numRef>
              <c:f>Hoja1!$A$2:$A$5</c:f>
              <c:numCache>
                <c:formatCode>General</c:formatCode>
                <c:ptCount val="4"/>
              </c:numCache>
            </c:numRef>
          </c:cat>
          <c:val>
            <c:numRef>
              <c:f>Hoja1!$D$2:$D$5</c:f>
              <c:numCache>
                <c:formatCode>General</c:formatCode>
                <c:ptCount val="4"/>
                <c:pt idx="2">
                  <c:v>5</c:v>
                </c:pt>
              </c:numCache>
            </c:numRef>
          </c:val>
        </c:ser>
        <c:dLbls>
          <c:showLegendKey val="0"/>
          <c:showVal val="0"/>
          <c:showCatName val="0"/>
          <c:showSerName val="0"/>
          <c:showPercent val="0"/>
          <c:showBubbleSize val="0"/>
        </c:dLbls>
        <c:gapWidth val="150"/>
        <c:shape val="box"/>
        <c:axId val="22003712"/>
        <c:axId val="22005248"/>
        <c:axId val="0"/>
      </c:bar3DChart>
      <c:catAx>
        <c:axId val="22003712"/>
        <c:scaling>
          <c:orientation val="minMax"/>
        </c:scaling>
        <c:delete val="0"/>
        <c:axPos val="b"/>
        <c:numFmt formatCode="General" sourceLinked="1"/>
        <c:majorTickMark val="out"/>
        <c:minorTickMark val="none"/>
        <c:tickLblPos val="nextTo"/>
        <c:crossAx val="22005248"/>
        <c:crosses val="autoZero"/>
        <c:auto val="1"/>
        <c:lblAlgn val="ctr"/>
        <c:lblOffset val="100"/>
        <c:noMultiLvlLbl val="0"/>
      </c:catAx>
      <c:valAx>
        <c:axId val="22005248"/>
        <c:scaling>
          <c:orientation val="minMax"/>
        </c:scaling>
        <c:delete val="0"/>
        <c:axPos val="l"/>
        <c:majorGridlines/>
        <c:numFmt formatCode="General" sourceLinked="1"/>
        <c:majorTickMark val="out"/>
        <c:minorTickMark val="none"/>
        <c:tickLblPos val="nextTo"/>
        <c:crossAx val="22003712"/>
        <c:crosses val="autoZero"/>
        <c:crossBetween val="between"/>
      </c:valAx>
    </c:plotArea>
    <c:legend>
      <c:legendPos val="r"/>
      <c:layout/>
      <c:overlay val="0"/>
    </c:legend>
    <c:plotVisOnly val="1"/>
    <c:dispBlanksAs val="gap"/>
    <c:showDLblsOverMax val="0"/>
  </c:chart>
  <c:txPr>
    <a:bodyPr/>
    <a:lstStyle/>
    <a:p>
      <a:pPr>
        <a:defRPr sz="1800"/>
      </a:pPr>
      <a:endParaRPr lang="es-E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VE"/>
          </a:p>
        </p:txBody>
      </p:sp>
      <p:sp>
        <p:nvSpPr>
          <p:cNvPr id="4" name="3 Marcador de fecha"/>
          <p:cNvSpPr>
            <a:spLocks noGrp="1"/>
          </p:cNvSpPr>
          <p:nvPr>
            <p:ph type="dt" sz="half" idx="10"/>
          </p:nvPr>
        </p:nvSpPr>
        <p:spPr/>
        <p:txBody>
          <a:bodyPr/>
          <a:lstStyle/>
          <a:p>
            <a:fld id="{A4BD5F67-8B67-4551-9008-9CB86085FE9F}" type="datetimeFigureOut">
              <a:rPr lang="es-VE" smtClean="0"/>
              <a:t>28/04/2014</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2EAB6385-CB31-49CB-8BC7-4F6475326DCC}" type="slidenum">
              <a:rPr lang="es-VE" smtClean="0"/>
              <a:t>‹Nº›</a:t>
            </a:fld>
            <a:endParaRPr lang="es-VE"/>
          </a:p>
        </p:txBody>
      </p:sp>
    </p:spTree>
    <p:extLst>
      <p:ext uri="{BB962C8B-B14F-4D97-AF65-F5344CB8AC3E}">
        <p14:creationId xmlns:p14="http://schemas.microsoft.com/office/powerpoint/2010/main" val="275313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A4BD5F67-8B67-4551-9008-9CB86085FE9F}" type="datetimeFigureOut">
              <a:rPr lang="es-VE" smtClean="0"/>
              <a:t>28/04/2014</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2EAB6385-CB31-49CB-8BC7-4F6475326DCC}" type="slidenum">
              <a:rPr lang="es-VE" smtClean="0"/>
              <a:t>‹Nº›</a:t>
            </a:fld>
            <a:endParaRPr lang="es-VE"/>
          </a:p>
        </p:txBody>
      </p:sp>
    </p:spTree>
    <p:extLst>
      <p:ext uri="{BB962C8B-B14F-4D97-AF65-F5344CB8AC3E}">
        <p14:creationId xmlns:p14="http://schemas.microsoft.com/office/powerpoint/2010/main" val="74587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A4BD5F67-8B67-4551-9008-9CB86085FE9F}" type="datetimeFigureOut">
              <a:rPr lang="es-VE" smtClean="0"/>
              <a:t>28/04/2014</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2EAB6385-CB31-49CB-8BC7-4F6475326DCC}" type="slidenum">
              <a:rPr lang="es-VE" smtClean="0"/>
              <a:t>‹Nº›</a:t>
            </a:fld>
            <a:endParaRPr lang="es-VE"/>
          </a:p>
        </p:txBody>
      </p:sp>
    </p:spTree>
    <p:extLst>
      <p:ext uri="{BB962C8B-B14F-4D97-AF65-F5344CB8AC3E}">
        <p14:creationId xmlns:p14="http://schemas.microsoft.com/office/powerpoint/2010/main" val="284678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A4BD5F67-8B67-4551-9008-9CB86085FE9F}" type="datetimeFigureOut">
              <a:rPr lang="es-VE" smtClean="0"/>
              <a:t>28/04/2014</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2EAB6385-CB31-49CB-8BC7-4F6475326DCC}" type="slidenum">
              <a:rPr lang="es-VE" smtClean="0"/>
              <a:t>‹Nº›</a:t>
            </a:fld>
            <a:endParaRPr lang="es-VE"/>
          </a:p>
        </p:txBody>
      </p:sp>
    </p:spTree>
    <p:extLst>
      <p:ext uri="{BB962C8B-B14F-4D97-AF65-F5344CB8AC3E}">
        <p14:creationId xmlns:p14="http://schemas.microsoft.com/office/powerpoint/2010/main" val="257347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4BD5F67-8B67-4551-9008-9CB86085FE9F}" type="datetimeFigureOut">
              <a:rPr lang="es-VE" smtClean="0"/>
              <a:t>28/04/2014</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2EAB6385-CB31-49CB-8BC7-4F6475326DCC}" type="slidenum">
              <a:rPr lang="es-VE" smtClean="0"/>
              <a:t>‹Nº›</a:t>
            </a:fld>
            <a:endParaRPr lang="es-VE"/>
          </a:p>
        </p:txBody>
      </p:sp>
    </p:spTree>
    <p:extLst>
      <p:ext uri="{BB962C8B-B14F-4D97-AF65-F5344CB8AC3E}">
        <p14:creationId xmlns:p14="http://schemas.microsoft.com/office/powerpoint/2010/main" val="1177829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fecha"/>
          <p:cNvSpPr>
            <a:spLocks noGrp="1"/>
          </p:cNvSpPr>
          <p:nvPr>
            <p:ph type="dt" sz="half" idx="10"/>
          </p:nvPr>
        </p:nvSpPr>
        <p:spPr/>
        <p:txBody>
          <a:bodyPr/>
          <a:lstStyle/>
          <a:p>
            <a:fld id="{A4BD5F67-8B67-4551-9008-9CB86085FE9F}" type="datetimeFigureOut">
              <a:rPr lang="es-VE" smtClean="0"/>
              <a:t>28/04/2014</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2EAB6385-CB31-49CB-8BC7-4F6475326DCC}" type="slidenum">
              <a:rPr lang="es-VE" smtClean="0"/>
              <a:t>‹Nº›</a:t>
            </a:fld>
            <a:endParaRPr lang="es-VE"/>
          </a:p>
        </p:txBody>
      </p:sp>
    </p:spTree>
    <p:extLst>
      <p:ext uri="{BB962C8B-B14F-4D97-AF65-F5344CB8AC3E}">
        <p14:creationId xmlns:p14="http://schemas.microsoft.com/office/powerpoint/2010/main" val="337266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7" name="6 Marcador de fecha"/>
          <p:cNvSpPr>
            <a:spLocks noGrp="1"/>
          </p:cNvSpPr>
          <p:nvPr>
            <p:ph type="dt" sz="half" idx="10"/>
          </p:nvPr>
        </p:nvSpPr>
        <p:spPr/>
        <p:txBody>
          <a:bodyPr/>
          <a:lstStyle/>
          <a:p>
            <a:fld id="{A4BD5F67-8B67-4551-9008-9CB86085FE9F}" type="datetimeFigureOut">
              <a:rPr lang="es-VE" smtClean="0"/>
              <a:t>28/04/2014</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2EAB6385-CB31-49CB-8BC7-4F6475326DCC}" type="slidenum">
              <a:rPr lang="es-VE" smtClean="0"/>
              <a:t>‹Nº›</a:t>
            </a:fld>
            <a:endParaRPr lang="es-VE"/>
          </a:p>
        </p:txBody>
      </p:sp>
    </p:spTree>
    <p:extLst>
      <p:ext uri="{BB962C8B-B14F-4D97-AF65-F5344CB8AC3E}">
        <p14:creationId xmlns:p14="http://schemas.microsoft.com/office/powerpoint/2010/main" val="3551209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fecha"/>
          <p:cNvSpPr>
            <a:spLocks noGrp="1"/>
          </p:cNvSpPr>
          <p:nvPr>
            <p:ph type="dt" sz="half" idx="10"/>
          </p:nvPr>
        </p:nvSpPr>
        <p:spPr/>
        <p:txBody>
          <a:bodyPr/>
          <a:lstStyle/>
          <a:p>
            <a:fld id="{A4BD5F67-8B67-4551-9008-9CB86085FE9F}" type="datetimeFigureOut">
              <a:rPr lang="es-VE" smtClean="0"/>
              <a:t>28/04/2014</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2EAB6385-CB31-49CB-8BC7-4F6475326DCC}" type="slidenum">
              <a:rPr lang="es-VE" smtClean="0"/>
              <a:t>‹Nº›</a:t>
            </a:fld>
            <a:endParaRPr lang="es-VE"/>
          </a:p>
        </p:txBody>
      </p:sp>
    </p:spTree>
    <p:extLst>
      <p:ext uri="{BB962C8B-B14F-4D97-AF65-F5344CB8AC3E}">
        <p14:creationId xmlns:p14="http://schemas.microsoft.com/office/powerpoint/2010/main" val="3070369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4BD5F67-8B67-4551-9008-9CB86085FE9F}" type="datetimeFigureOut">
              <a:rPr lang="es-VE" smtClean="0"/>
              <a:t>28/04/2014</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2EAB6385-CB31-49CB-8BC7-4F6475326DCC}" type="slidenum">
              <a:rPr lang="es-VE" smtClean="0"/>
              <a:t>‹Nº›</a:t>
            </a:fld>
            <a:endParaRPr lang="es-VE"/>
          </a:p>
        </p:txBody>
      </p:sp>
    </p:spTree>
    <p:extLst>
      <p:ext uri="{BB962C8B-B14F-4D97-AF65-F5344CB8AC3E}">
        <p14:creationId xmlns:p14="http://schemas.microsoft.com/office/powerpoint/2010/main" val="313725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4BD5F67-8B67-4551-9008-9CB86085FE9F}" type="datetimeFigureOut">
              <a:rPr lang="es-VE" smtClean="0"/>
              <a:t>28/04/2014</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2EAB6385-CB31-49CB-8BC7-4F6475326DCC}" type="slidenum">
              <a:rPr lang="es-VE" smtClean="0"/>
              <a:t>‹Nº›</a:t>
            </a:fld>
            <a:endParaRPr lang="es-VE"/>
          </a:p>
        </p:txBody>
      </p:sp>
    </p:spTree>
    <p:extLst>
      <p:ext uri="{BB962C8B-B14F-4D97-AF65-F5344CB8AC3E}">
        <p14:creationId xmlns:p14="http://schemas.microsoft.com/office/powerpoint/2010/main" val="1404464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4BD5F67-8B67-4551-9008-9CB86085FE9F}" type="datetimeFigureOut">
              <a:rPr lang="es-VE" smtClean="0"/>
              <a:t>28/04/2014</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2EAB6385-CB31-49CB-8BC7-4F6475326DCC}" type="slidenum">
              <a:rPr lang="es-VE" smtClean="0"/>
              <a:t>‹Nº›</a:t>
            </a:fld>
            <a:endParaRPr lang="es-VE"/>
          </a:p>
        </p:txBody>
      </p:sp>
    </p:spTree>
    <p:extLst>
      <p:ext uri="{BB962C8B-B14F-4D97-AF65-F5344CB8AC3E}">
        <p14:creationId xmlns:p14="http://schemas.microsoft.com/office/powerpoint/2010/main" val="546351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D5F67-8B67-4551-9008-9CB86085FE9F}" type="datetimeFigureOut">
              <a:rPr lang="es-VE" smtClean="0"/>
              <a:t>28/04/2014</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B6385-CB31-49CB-8BC7-4F6475326DCC}" type="slidenum">
              <a:rPr lang="es-VE" smtClean="0"/>
              <a:t>‹Nº›</a:t>
            </a:fld>
            <a:endParaRPr lang="es-VE"/>
          </a:p>
        </p:txBody>
      </p:sp>
    </p:spTree>
    <p:extLst>
      <p:ext uri="{BB962C8B-B14F-4D97-AF65-F5344CB8AC3E}">
        <p14:creationId xmlns:p14="http://schemas.microsoft.com/office/powerpoint/2010/main" val="2925779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832048" y="2463031"/>
            <a:ext cx="7772400" cy="1470025"/>
          </a:xfrm>
        </p:spPr>
        <p:txBody>
          <a:bodyPr>
            <a:noAutofit/>
          </a:bodyPr>
          <a:lstStyle/>
          <a:p>
            <a:r>
              <a:rPr lang="es-ES" sz="2800" dirty="0" smtClean="0"/>
              <a:t/>
            </a:r>
            <a:br>
              <a:rPr lang="es-ES" sz="2800" dirty="0" smtClean="0"/>
            </a:br>
            <a:r>
              <a:rPr lang="es-ES" sz="2800" dirty="0" smtClean="0"/>
              <a:t/>
            </a:r>
            <a:br>
              <a:rPr lang="es-ES" sz="2800" dirty="0" smtClean="0"/>
            </a:br>
            <a:r>
              <a:rPr lang="es-ES" sz="2800" dirty="0" smtClean="0"/>
              <a:t/>
            </a:r>
            <a:br>
              <a:rPr lang="es-ES" sz="2800" dirty="0" smtClean="0"/>
            </a:br>
            <a:r>
              <a:rPr lang="es-ES" sz="3200" b="1" dirty="0" smtClean="0">
                <a:effectLst>
                  <a:outerShdw blurRad="38100" dist="38100" dir="2700000" algn="tl">
                    <a:srgbClr val="000000">
                      <a:alpha val="43137"/>
                    </a:srgbClr>
                  </a:outerShdw>
                </a:effectLst>
                <a:latin typeface="Arial Rounded MT Bold" pitchFamily="34" charset="0"/>
              </a:rPr>
              <a:t>“INFLUENCIA DE LOS HÁBITOS DE DEGLUCIÓN Y SUCCIÓN EN INFANTES VIH/SIDA QUE ASISTEN A CAPEI SOBRE LAS MALOCLUSIONES QUE PRESENTAN” </a:t>
            </a:r>
            <a:r>
              <a:rPr lang="es-ES" sz="2800" b="1" dirty="0" smtClean="0">
                <a:latin typeface="Teen" pitchFamily="2" charset="0"/>
              </a:rPr>
              <a:t/>
            </a:r>
            <a:br>
              <a:rPr lang="es-ES" sz="2800" b="1" dirty="0" smtClean="0">
                <a:latin typeface="Teen" pitchFamily="2" charset="0"/>
              </a:rPr>
            </a:br>
            <a:endParaRPr lang="es-VE" sz="2800" b="1" dirty="0">
              <a:latin typeface="Teen" pitchFamily="2" charset="0"/>
            </a:endParaRPr>
          </a:p>
        </p:txBody>
      </p:sp>
      <p:sp>
        <p:nvSpPr>
          <p:cNvPr id="3" name="2 Subtítulo"/>
          <p:cNvSpPr>
            <a:spLocks noGrp="1"/>
          </p:cNvSpPr>
          <p:nvPr>
            <p:ph type="subTitle" idx="1"/>
          </p:nvPr>
        </p:nvSpPr>
        <p:spPr>
          <a:xfrm>
            <a:off x="2203648" y="4725144"/>
            <a:ext cx="6400800" cy="1752600"/>
          </a:xfrm>
        </p:spPr>
        <p:txBody>
          <a:bodyPr>
            <a:normAutofit lnSpcReduction="10000"/>
          </a:bodyPr>
          <a:lstStyle/>
          <a:p>
            <a:pPr algn="r"/>
            <a:endParaRPr lang="es-ES" sz="2000" dirty="0" smtClean="0">
              <a:solidFill>
                <a:schemeClr val="tx1"/>
              </a:solidFill>
            </a:endParaRPr>
          </a:p>
          <a:p>
            <a:pPr algn="r"/>
            <a:endParaRPr lang="es-ES" sz="2000" dirty="0">
              <a:solidFill>
                <a:schemeClr val="tx1"/>
              </a:solidFill>
            </a:endParaRPr>
          </a:p>
          <a:p>
            <a:pPr algn="r"/>
            <a:endParaRPr lang="es-ES" sz="2000" dirty="0" smtClean="0">
              <a:solidFill>
                <a:schemeClr val="tx1"/>
              </a:solidFill>
            </a:endParaRPr>
          </a:p>
          <a:p>
            <a:pPr algn="r"/>
            <a:r>
              <a:rPr lang="es-ES" sz="2000" dirty="0" smtClean="0">
                <a:solidFill>
                  <a:schemeClr val="tx1"/>
                </a:solidFill>
                <a:latin typeface="Arial Rounded MT Bold" pitchFamily="34" charset="0"/>
              </a:rPr>
              <a:t>Br. María Verónica </a:t>
            </a:r>
            <a:r>
              <a:rPr lang="es-ES" sz="2000" dirty="0" err="1" smtClean="0">
                <a:solidFill>
                  <a:schemeClr val="tx1"/>
                </a:solidFill>
                <a:latin typeface="Arial Rounded MT Bold" pitchFamily="34" charset="0"/>
              </a:rPr>
              <a:t>Dommar</a:t>
            </a:r>
            <a:endParaRPr lang="es-ES" sz="2000" dirty="0" smtClean="0">
              <a:solidFill>
                <a:schemeClr val="tx1"/>
              </a:solidFill>
              <a:latin typeface="Arial Rounded MT Bold" pitchFamily="34" charset="0"/>
            </a:endParaRPr>
          </a:p>
          <a:p>
            <a:pPr algn="r"/>
            <a:r>
              <a:rPr lang="es-ES" sz="2000" dirty="0" smtClean="0">
                <a:solidFill>
                  <a:schemeClr val="tx1"/>
                </a:solidFill>
                <a:latin typeface="Arial Rounded MT Bold" pitchFamily="34" charset="0"/>
              </a:rPr>
              <a:t>Profesores </a:t>
            </a:r>
            <a:r>
              <a:rPr lang="es-ES" sz="2000" dirty="0" smtClean="0">
                <a:solidFill>
                  <a:schemeClr val="tx1"/>
                </a:solidFill>
                <a:latin typeface="Arial Rounded MT Bold" pitchFamily="34" charset="0"/>
              </a:rPr>
              <a:t>. </a:t>
            </a:r>
            <a:r>
              <a:rPr lang="es-ES" sz="2000" dirty="0" smtClean="0">
                <a:solidFill>
                  <a:schemeClr val="tx1"/>
                </a:solidFill>
                <a:latin typeface="Arial Rounded MT Bold" pitchFamily="34" charset="0"/>
              </a:rPr>
              <a:t>María Elena </a:t>
            </a:r>
            <a:r>
              <a:rPr lang="es-ES" sz="2000" dirty="0" smtClean="0">
                <a:solidFill>
                  <a:schemeClr val="tx1"/>
                </a:solidFill>
                <a:latin typeface="Arial Rounded MT Bold" pitchFamily="34" charset="0"/>
              </a:rPr>
              <a:t>Guerra;  Saúl Bermúdez </a:t>
            </a:r>
          </a:p>
          <a:p>
            <a:pPr algn="r"/>
            <a:endParaRPr lang="es-VE" sz="2000" dirty="0">
              <a:solidFill>
                <a:schemeClr val="tx1"/>
              </a:solidFill>
              <a:latin typeface="Arial Rounded MT Bold" pitchFamily="34" charset="0"/>
            </a:endParaRPr>
          </a:p>
        </p:txBody>
      </p:sp>
      <p:pic>
        <p:nvPicPr>
          <p:cNvPr id="4" name="3 Imagen" descr="ucv"/>
          <p:cNvPicPr/>
          <p:nvPr/>
        </p:nvPicPr>
        <p:blipFill>
          <a:blip r:embed="rId3" cstate="print"/>
          <a:srcRect/>
          <a:stretch>
            <a:fillRect/>
          </a:stretch>
        </p:blipFill>
        <p:spPr bwMode="auto">
          <a:xfrm>
            <a:off x="539552" y="332656"/>
            <a:ext cx="1656184" cy="1584176"/>
          </a:xfrm>
          <a:prstGeom prst="rect">
            <a:avLst/>
          </a:prstGeom>
          <a:noFill/>
          <a:ln w="9525">
            <a:noFill/>
            <a:miter lim="800000"/>
            <a:headEnd/>
            <a:tailEnd/>
          </a:ln>
        </p:spPr>
      </p:pic>
      <p:pic>
        <p:nvPicPr>
          <p:cNvPr id="5" name="Picture 3"/>
          <p:cNvPicPr/>
          <p:nvPr/>
        </p:nvPicPr>
        <p:blipFill>
          <a:blip r:embed="rId4" cstate="print"/>
          <a:srcRect/>
          <a:stretch>
            <a:fillRect/>
          </a:stretch>
        </p:blipFill>
        <p:spPr bwMode="auto">
          <a:xfrm>
            <a:off x="7308304" y="221322"/>
            <a:ext cx="1092857" cy="1695510"/>
          </a:xfrm>
          <a:prstGeom prst="rect">
            <a:avLst/>
          </a:prstGeom>
          <a:noFill/>
          <a:ln w="9525">
            <a:noFill/>
            <a:miter lim="800000"/>
            <a:headEnd/>
            <a:tailEnd/>
          </a:ln>
        </p:spPr>
      </p:pic>
      <p:pic>
        <p:nvPicPr>
          <p:cNvPr id="6" name="Imagen 5"/>
          <p:cNvPicPr>
            <a:picLocks noChangeAspect="1"/>
          </p:cNvPicPr>
          <p:nvPr/>
        </p:nvPicPr>
        <p:blipFill>
          <a:blip r:embed="rId5"/>
          <a:stretch>
            <a:fillRect/>
          </a:stretch>
        </p:blipFill>
        <p:spPr>
          <a:xfrm>
            <a:off x="3558682" y="399360"/>
            <a:ext cx="2021429" cy="1157432"/>
          </a:xfrm>
          <a:prstGeom prst="rect">
            <a:avLst/>
          </a:prstGeom>
        </p:spPr>
      </p:pic>
    </p:spTree>
    <p:extLst>
      <p:ext uri="{BB962C8B-B14F-4D97-AF65-F5344CB8AC3E}">
        <p14:creationId xmlns:p14="http://schemas.microsoft.com/office/powerpoint/2010/main" val="3500581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6" name="5 Título"/>
          <p:cNvSpPr>
            <a:spLocks noGrp="1"/>
          </p:cNvSpPr>
          <p:nvPr>
            <p:ph type="ctrTitle"/>
          </p:nvPr>
        </p:nvSpPr>
        <p:spPr>
          <a:xfrm>
            <a:off x="611560" y="-171400"/>
            <a:ext cx="7772400" cy="1470025"/>
          </a:xfrm>
        </p:spPr>
        <p:txBody>
          <a:bodyPr>
            <a:normAutofit/>
          </a:bodyPr>
          <a:lstStyle/>
          <a:p>
            <a:r>
              <a:rPr lang="es-VE" sz="4800" b="1" dirty="0" smtClean="0">
                <a:effectLst>
                  <a:outerShdw blurRad="38100" dist="38100" dir="2700000" algn="tl">
                    <a:srgbClr val="000000">
                      <a:alpha val="43137"/>
                    </a:srgbClr>
                  </a:outerShdw>
                </a:effectLst>
                <a:latin typeface="Arial Rounded MT Bold" pitchFamily="34" charset="0"/>
              </a:rPr>
              <a:t>Marco Teórico</a:t>
            </a:r>
            <a:endParaRPr lang="es-VE" sz="4800" b="1" dirty="0">
              <a:effectLst>
                <a:outerShdw blurRad="38100" dist="38100" dir="2700000" algn="tl">
                  <a:srgbClr val="000000">
                    <a:alpha val="43137"/>
                  </a:srgbClr>
                </a:outerShdw>
              </a:effectLst>
              <a:latin typeface="Arial Rounded MT Bold" pitchFamily="34" charset="0"/>
            </a:endParaRPr>
          </a:p>
        </p:txBody>
      </p:sp>
      <p:sp>
        <p:nvSpPr>
          <p:cNvPr id="8" name="7 CuadroTexto"/>
          <p:cNvSpPr txBox="1"/>
          <p:nvPr/>
        </p:nvSpPr>
        <p:spPr>
          <a:xfrm>
            <a:off x="-36512" y="980728"/>
            <a:ext cx="9144000" cy="4154984"/>
          </a:xfrm>
          <a:prstGeom prst="rect">
            <a:avLst/>
          </a:prstGeom>
          <a:noFill/>
        </p:spPr>
        <p:txBody>
          <a:bodyPr wrap="square" rtlCol="0">
            <a:spAutoFit/>
          </a:bodyPr>
          <a:lstStyle/>
          <a:p>
            <a:endParaRPr lang="es-VE" sz="2400" dirty="0" smtClean="0">
              <a:latin typeface="Arial Rounded MT Bold" pitchFamily="34" charset="0"/>
            </a:endParaRPr>
          </a:p>
          <a:p>
            <a:pPr algn="just"/>
            <a:r>
              <a:rPr lang="es-VE" sz="2400" b="1" dirty="0">
                <a:latin typeface="Arial Rounded MT Bold" pitchFamily="34" charset="0"/>
              </a:rPr>
              <a:t>Succión Digital</a:t>
            </a:r>
            <a:r>
              <a:rPr lang="es-VE" sz="2400" b="1" dirty="0" smtClean="0">
                <a:latin typeface="Arial Rounded MT Bold" pitchFamily="34" charset="0"/>
              </a:rPr>
              <a:t>:</a:t>
            </a:r>
          </a:p>
          <a:p>
            <a:pPr algn="just"/>
            <a:endParaRPr lang="es-VE" sz="2400" dirty="0">
              <a:latin typeface="Arial Rounded MT Bold" pitchFamily="34" charset="0"/>
            </a:endParaRPr>
          </a:p>
          <a:p>
            <a:pPr algn="just"/>
            <a:r>
              <a:rPr lang="es-VE" sz="2400" dirty="0">
                <a:latin typeface="Arial Rounded MT Bold" pitchFamily="34" charset="0"/>
              </a:rPr>
              <a:t>1. Succión del pulgar: Consiste en introducir el dedo pulgar dentro de la cavidad oral.</a:t>
            </a:r>
          </a:p>
          <a:p>
            <a:pPr algn="just"/>
            <a:r>
              <a:rPr lang="es-VE" sz="2400" dirty="0">
                <a:latin typeface="Arial Rounded MT Bold" pitchFamily="34" charset="0"/>
              </a:rPr>
              <a:t>2. Succión de otros dedos. Consiste de igual forma introducir otros dedos diferentes al anterior </a:t>
            </a:r>
            <a:r>
              <a:rPr lang="es-VE" sz="2400" dirty="0" smtClean="0">
                <a:latin typeface="Arial Rounded MT Bold" pitchFamily="34" charset="0"/>
              </a:rPr>
              <a:t>ya mencionado </a:t>
            </a:r>
            <a:r>
              <a:rPr lang="es-VE" sz="2400" dirty="0">
                <a:latin typeface="Arial Rounded MT Bold" pitchFamily="34" charset="0"/>
              </a:rPr>
              <a:t>en la cavidad bucal. </a:t>
            </a:r>
            <a:endParaRPr lang="es-VE" sz="2400" dirty="0" smtClean="0">
              <a:latin typeface="Arial Rounded MT Bold" pitchFamily="34" charset="0"/>
            </a:endParaRPr>
          </a:p>
          <a:p>
            <a:pPr algn="just"/>
            <a:r>
              <a:rPr lang="es-VE" sz="2400" dirty="0">
                <a:latin typeface="Arial Rounded MT Bold" pitchFamily="34" charset="0"/>
              </a:rPr>
              <a:t> </a:t>
            </a:r>
          </a:p>
          <a:p>
            <a:pPr algn="just"/>
            <a:endParaRPr lang="es-VE" sz="2400" dirty="0">
              <a:latin typeface="Arial Rounded MT Bold" pitchFamily="34" charset="0"/>
            </a:endParaRPr>
          </a:p>
          <a:p>
            <a:pPr algn="just"/>
            <a:r>
              <a:rPr lang="es-VE" sz="2400" dirty="0" smtClean="0">
                <a:latin typeface="Arial Rounded MT Bold" pitchFamily="34" charset="0"/>
              </a:rPr>
              <a:t>	</a:t>
            </a:r>
            <a:endParaRPr lang="es-VE" sz="2400" dirty="0">
              <a:latin typeface="Arial Rounded MT Bold"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3789040"/>
            <a:ext cx="2016224" cy="2991102"/>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4202548"/>
            <a:ext cx="3810000" cy="2200275"/>
          </a:xfrm>
          <a:prstGeom prst="rect">
            <a:avLst/>
          </a:prstGeom>
        </p:spPr>
      </p:pic>
    </p:spTree>
    <p:extLst>
      <p:ext uri="{BB962C8B-B14F-4D97-AF65-F5344CB8AC3E}">
        <p14:creationId xmlns:p14="http://schemas.microsoft.com/office/powerpoint/2010/main" val="34366011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6" name="5 Título"/>
          <p:cNvSpPr>
            <a:spLocks noGrp="1"/>
          </p:cNvSpPr>
          <p:nvPr>
            <p:ph type="ctrTitle"/>
          </p:nvPr>
        </p:nvSpPr>
        <p:spPr>
          <a:xfrm>
            <a:off x="611560" y="-27384"/>
            <a:ext cx="7772400" cy="1470025"/>
          </a:xfrm>
        </p:spPr>
        <p:txBody>
          <a:bodyPr>
            <a:normAutofit/>
          </a:bodyPr>
          <a:lstStyle/>
          <a:p>
            <a:r>
              <a:rPr lang="es-VE" sz="4800" b="1" dirty="0" smtClean="0">
                <a:effectLst>
                  <a:outerShdw blurRad="38100" dist="38100" dir="2700000" algn="tl">
                    <a:srgbClr val="000000">
                      <a:alpha val="43137"/>
                    </a:srgbClr>
                  </a:outerShdw>
                </a:effectLst>
                <a:latin typeface="Arial Rounded MT Bold" pitchFamily="34" charset="0"/>
              </a:rPr>
              <a:t>Marco Teórico</a:t>
            </a:r>
            <a:endParaRPr lang="es-VE" sz="4800" b="1" dirty="0">
              <a:effectLst>
                <a:outerShdw blurRad="38100" dist="38100" dir="2700000" algn="tl">
                  <a:srgbClr val="000000">
                    <a:alpha val="43137"/>
                  </a:srgbClr>
                </a:outerShdw>
              </a:effectLst>
              <a:latin typeface="Arial Rounded MT Bold" pitchFamily="34" charset="0"/>
            </a:endParaRPr>
          </a:p>
        </p:txBody>
      </p:sp>
      <p:sp>
        <p:nvSpPr>
          <p:cNvPr id="8" name="7 CuadroTexto"/>
          <p:cNvSpPr txBox="1"/>
          <p:nvPr/>
        </p:nvSpPr>
        <p:spPr>
          <a:xfrm>
            <a:off x="467544" y="1772816"/>
            <a:ext cx="4968552" cy="4278094"/>
          </a:xfrm>
          <a:prstGeom prst="rect">
            <a:avLst/>
          </a:prstGeom>
          <a:noFill/>
        </p:spPr>
        <p:txBody>
          <a:bodyPr wrap="square" rtlCol="0">
            <a:spAutoFit/>
          </a:bodyPr>
          <a:lstStyle/>
          <a:p>
            <a:pPr algn="r"/>
            <a:r>
              <a:rPr lang="es-VE" dirty="0" smtClean="0">
                <a:latin typeface="Arial Rounded MT Bold" pitchFamily="34" charset="0"/>
              </a:rPr>
              <a:t>Hábitos Viciosos de Succión y  Deglución:</a:t>
            </a:r>
          </a:p>
          <a:p>
            <a:pPr algn="r"/>
            <a:r>
              <a:rPr lang="es-VE" dirty="0" smtClean="0">
                <a:latin typeface="Arial Rounded MT Bold" pitchFamily="34" charset="0"/>
              </a:rPr>
              <a:t>          </a:t>
            </a:r>
            <a:endParaRPr lang="es-VE" dirty="0">
              <a:latin typeface="Arial Rounded MT Bold" pitchFamily="34" charset="0"/>
            </a:endParaRPr>
          </a:p>
          <a:p>
            <a:pPr algn="r"/>
            <a:r>
              <a:rPr lang="es-VE" dirty="0" smtClean="0">
                <a:latin typeface="Arial Rounded MT Bold" pitchFamily="34" charset="0"/>
              </a:rPr>
              <a:t>Etiología:</a:t>
            </a:r>
            <a:endParaRPr lang="es-VE" dirty="0">
              <a:latin typeface="Arial Rounded MT Bold" pitchFamily="34" charset="0"/>
            </a:endParaRPr>
          </a:p>
          <a:p>
            <a:pPr algn="r"/>
            <a:endParaRPr lang="es-VE" dirty="0" smtClean="0">
              <a:latin typeface="Arial Rounded MT Bold" pitchFamily="34" charset="0"/>
            </a:endParaRPr>
          </a:p>
          <a:p>
            <a:pPr algn="r"/>
            <a:endParaRPr lang="es-VE" dirty="0">
              <a:latin typeface="Arial Rounded MT Bold" pitchFamily="34" charset="0"/>
            </a:endParaRPr>
          </a:p>
          <a:p>
            <a:pPr algn="r"/>
            <a:r>
              <a:rPr lang="es-VE" dirty="0">
                <a:latin typeface="Arial Rounded MT Bold" pitchFamily="34" charset="0"/>
              </a:rPr>
              <a:t>1. </a:t>
            </a:r>
            <a:r>
              <a:rPr lang="es-VE" sz="1600" dirty="0" smtClean="0">
                <a:latin typeface="Arial Rounded MT Bold" pitchFamily="34" charset="0"/>
              </a:rPr>
              <a:t>Ausencia de Amamantamiento sustituida por  </a:t>
            </a:r>
            <a:r>
              <a:rPr lang="es-VE" sz="1600" dirty="0">
                <a:latin typeface="Arial Rounded MT Bold" pitchFamily="34" charset="0"/>
              </a:rPr>
              <a:t>alimentación artificial </a:t>
            </a:r>
            <a:r>
              <a:rPr lang="es-VE" sz="1600" dirty="0" smtClean="0">
                <a:latin typeface="Arial Rounded MT Bold" pitchFamily="34" charset="0"/>
              </a:rPr>
              <a:t>con biberón</a:t>
            </a:r>
            <a:r>
              <a:rPr lang="es-VE" sz="1600" dirty="0">
                <a:latin typeface="Arial Rounded MT Bold" pitchFamily="34" charset="0"/>
              </a:rPr>
              <a:t>.</a:t>
            </a:r>
          </a:p>
          <a:p>
            <a:pPr algn="r"/>
            <a:r>
              <a:rPr lang="es-VE" sz="1600" dirty="0">
                <a:latin typeface="Arial Rounded MT Bold" pitchFamily="34" charset="0"/>
              </a:rPr>
              <a:t>2. </a:t>
            </a:r>
            <a:r>
              <a:rPr lang="es-VE" sz="1600" dirty="0" smtClean="0">
                <a:latin typeface="Arial Rounded MT Bold" pitchFamily="34" charset="0"/>
              </a:rPr>
              <a:t>Hipertrofia amigdalina</a:t>
            </a:r>
          </a:p>
          <a:p>
            <a:pPr algn="r"/>
            <a:r>
              <a:rPr lang="es-VE" sz="1600" dirty="0" smtClean="0">
                <a:latin typeface="Arial Rounded MT Bold" pitchFamily="34" charset="0"/>
              </a:rPr>
              <a:t>3. Falta de maduración de los impulsosnervioso</a:t>
            </a:r>
          </a:p>
          <a:p>
            <a:pPr algn="r"/>
            <a:r>
              <a:rPr lang="es-VE" sz="1600" dirty="0" smtClean="0">
                <a:latin typeface="Arial Rounded MT Bold" pitchFamily="34" charset="0"/>
              </a:rPr>
              <a:t>4</a:t>
            </a:r>
            <a:r>
              <a:rPr lang="es-VE" sz="1600" dirty="0">
                <a:latin typeface="Arial Rounded MT Bold" pitchFamily="34" charset="0"/>
              </a:rPr>
              <a:t>. </a:t>
            </a:r>
            <a:r>
              <a:rPr lang="es-VE" sz="1600" dirty="0" err="1">
                <a:latin typeface="Arial Rounded MT Bold" pitchFamily="34" charset="0"/>
              </a:rPr>
              <a:t>Macroglosia</a:t>
            </a:r>
            <a:r>
              <a:rPr lang="es-VE" sz="1600" dirty="0" smtClean="0">
                <a:latin typeface="Arial Rounded MT Bold" pitchFamily="34" charset="0"/>
              </a:rPr>
              <a:t>.</a:t>
            </a:r>
          </a:p>
          <a:p>
            <a:pPr algn="r"/>
            <a:r>
              <a:rPr lang="es-VE" sz="1600" dirty="0" smtClean="0">
                <a:latin typeface="Arial Rounded MT Bold" pitchFamily="34" charset="0"/>
              </a:rPr>
              <a:t>5</a:t>
            </a:r>
            <a:r>
              <a:rPr lang="es-VE" sz="1600" dirty="0">
                <a:latin typeface="Arial Rounded MT Bold" pitchFamily="34" charset="0"/>
              </a:rPr>
              <a:t>. Pérdida </a:t>
            </a:r>
            <a:r>
              <a:rPr lang="es-VE" sz="1600" dirty="0" smtClean="0">
                <a:latin typeface="Arial Rounded MT Bold" pitchFamily="34" charset="0"/>
              </a:rPr>
              <a:t>prematura de </a:t>
            </a:r>
            <a:r>
              <a:rPr lang="es-VE" sz="1600" dirty="0">
                <a:latin typeface="Arial Rounded MT Bold" pitchFamily="34" charset="0"/>
              </a:rPr>
              <a:t>los dientes temporales </a:t>
            </a:r>
            <a:r>
              <a:rPr lang="es-VE" sz="1600" dirty="0" smtClean="0">
                <a:latin typeface="Arial Rounded MT Bold" pitchFamily="34" charset="0"/>
              </a:rPr>
              <a:t>anteriores</a:t>
            </a:r>
          </a:p>
          <a:p>
            <a:pPr algn="r"/>
            <a:r>
              <a:rPr lang="es-VE" sz="1600" dirty="0">
                <a:latin typeface="Arial Rounded MT Bold" pitchFamily="34" charset="0"/>
              </a:rPr>
              <a:t>7</a:t>
            </a:r>
            <a:r>
              <a:rPr lang="es-VE" sz="1600" dirty="0" smtClean="0">
                <a:latin typeface="Arial Rounded MT Bold" pitchFamily="34" charset="0"/>
              </a:rPr>
              <a:t>. Presencia </a:t>
            </a:r>
            <a:r>
              <a:rPr lang="es-VE" sz="1600" dirty="0">
                <a:latin typeface="Arial Rounded MT Bold" pitchFamily="34" charset="0"/>
              </a:rPr>
              <a:t>de un diastema </a:t>
            </a:r>
            <a:r>
              <a:rPr lang="es-VE" sz="1600" dirty="0" smtClean="0">
                <a:latin typeface="Arial Rounded MT Bold" pitchFamily="34" charset="0"/>
              </a:rPr>
              <a:t>. </a:t>
            </a:r>
          </a:p>
          <a:p>
            <a:pPr algn="r"/>
            <a:r>
              <a:rPr lang="es-VE" sz="1600" dirty="0">
                <a:latin typeface="Arial Rounded MT Bold" pitchFamily="34" charset="0"/>
              </a:rPr>
              <a:t>8</a:t>
            </a:r>
            <a:r>
              <a:rPr lang="es-VE" sz="1600" dirty="0" smtClean="0">
                <a:latin typeface="Arial Rounded MT Bold" pitchFamily="34" charset="0"/>
              </a:rPr>
              <a:t>. Otros: respiración </a:t>
            </a:r>
            <a:r>
              <a:rPr lang="es-VE" sz="1600" dirty="0">
                <a:latin typeface="Arial Rounded MT Bold" pitchFamily="34" charset="0"/>
              </a:rPr>
              <a:t>bucal, hábito de succión digital, </a:t>
            </a:r>
            <a:r>
              <a:rPr lang="es-VE" sz="1600" dirty="0" smtClean="0">
                <a:latin typeface="Arial Rounded MT Bold" pitchFamily="34" charset="0"/>
              </a:rPr>
              <a:t>mordedura de objetos etc.</a:t>
            </a:r>
            <a:endParaRPr lang="es-VE" sz="1600" dirty="0">
              <a:latin typeface="Arial Rounded MT Bold" pitchFamily="34" charset="0"/>
            </a:endParaRPr>
          </a:p>
          <a:p>
            <a:pPr algn="r"/>
            <a:endParaRPr lang="es-VE" dirty="0" smtClean="0">
              <a:latin typeface="Arial Rounded MT Bold" pitchFamily="34" charset="0"/>
            </a:endParaRPr>
          </a:p>
        </p:txBody>
      </p:sp>
      <p:sp>
        <p:nvSpPr>
          <p:cNvPr id="4" name="CuadroTexto 3"/>
          <p:cNvSpPr txBox="1"/>
          <p:nvPr/>
        </p:nvSpPr>
        <p:spPr>
          <a:xfrm>
            <a:off x="683568" y="6237312"/>
            <a:ext cx="2831574" cy="369332"/>
          </a:xfrm>
          <a:prstGeom prst="rect">
            <a:avLst/>
          </a:prstGeom>
          <a:noFill/>
        </p:spPr>
        <p:txBody>
          <a:bodyPr wrap="none" rtlCol="0">
            <a:spAutoFit/>
          </a:bodyPr>
          <a:lstStyle/>
          <a:p>
            <a:r>
              <a:rPr lang="es-VE" b="1" dirty="0" smtClean="0"/>
              <a:t>Guerra Me / Mujica C. 1987</a:t>
            </a:r>
            <a:endParaRPr lang="es-VE" b="1" dirty="0"/>
          </a:p>
        </p:txBody>
      </p:sp>
      <p:pic>
        <p:nvPicPr>
          <p:cNvPr id="3074" name="Picture 2" descr="http://www.saluddealtura.com/uploads/pics/posicion_amamantami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564904"/>
            <a:ext cx="3019356" cy="311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45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l="-15000" r="-15000"/>
          </a:stretch>
        </a:blipFill>
        <a:effectLst/>
      </p:bgPr>
    </p:bg>
    <p:spTree>
      <p:nvGrpSpPr>
        <p:cNvPr id="1" name=""/>
        <p:cNvGrpSpPr/>
        <p:nvPr/>
      </p:nvGrpSpPr>
      <p:grpSpPr>
        <a:xfrm>
          <a:off x="0" y="0"/>
          <a:ext cx="0" cy="0"/>
          <a:chOff x="0" y="0"/>
          <a:chExt cx="0" cy="0"/>
        </a:xfrm>
      </p:grpSpPr>
      <p:sp>
        <p:nvSpPr>
          <p:cNvPr id="4" name="3 CuadroTexto"/>
          <p:cNvSpPr txBox="1"/>
          <p:nvPr/>
        </p:nvSpPr>
        <p:spPr>
          <a:xfrm>
            <a:off x="395536" y="1191820"/>
            <a:ext cx="8492480" cy="4524315"/>
          </a:xfrm>
          <a:prstGeom prst="rect">
            <a:avLst/>
          </a:prstGeom>
          <a:noFill/>
        </p:spPr>
        <p:txBody>
          <a:bodyPr wrap="square" rtlCol="0">
            <a:spAutoFit/>
          </a:bodyPr>
          <a:lstStyle/>
          <a:p>
            <a:pPr algn="r"/>
            <a:r>
              <a:rPr lang="es-VE" sz="2400" dirty="0" smtClean="0">
                <a:latin typeface="Arial Rounded MT Bold" pitchFamily="34" charset="0"/>
              </a:rPr>
              <a:t>VIH/SIDA</a:t>
            </a:r>
          </a:p>
          <a:p>
            <a:pPr algn="r"/>
            <a:endParaRPr lang="es-VE" sz="2400" dirty="0">
              <a:latin typeface="Arial Rounded MT Bold" pitchFamily="34" charset="0"/>
            </a:endParaRPr>
          </a:p>
          <a:p>
            <a:pPr algn="r"/>
            <a:r>
              <a:rPr lang="es-VE" sz="2400" dirty="0" smtClean="0">
                <a:latin typeface="Arial Rounded MT Bold" pitchFamily="34" charset="0"/>
              </a:rPr>
              <a:t>	El </a:t>
            </a:r>
            <a:r>
              <a:rPr lang="es-VE" sz="2400" dirty="0">
                <a:latin typeface="Arial Rounded MT Bold" pitchFamily="34" charset="0"/>
              </a:rPr>
              <a:t>virus de la inmunodeficiencia humana (VIH) infecta a las células del sistema inmunitario, alterando o anulando su función. La infección produce un deterioro progresivo del sistema inmunitario, con la consiguiente "inmunodeficiencia". Se considera que el sistema inmunitario es deficiente cuando deja de poder cumplir su función de lucha contra las infecciones y enfermedades. </a:t>
            </a:r>
            <a:endParaRPr lang="es-VE" sz="2400" dirty="0" smtClean="0">
              <a:latin typeface="Arial Rounded MT Bold" pitchFamily="34" charset="0"/>
            </a:endParaRPr>
          </a:p>
          <a:p>
            <a:pPr algn="r"/>
            <a:endParaRPr lang="es-VE" sz="2400" dirty="0">
              <a:latin typeface="Arial Rounded MT Bold" pitchFamily="34" charset="0"/>
            </a:endParaRPr>
          </a:p>
          <a:p>
            <a:pPr algn="r"/>
            <a:r>
              <a:rPr lang="es-VE" sz="2400" dirty="0" smtClean="0">
                <a:latin typeface="Arial Rounded MT Bold" pitchFamily="34" charset="0"/>
              </a:rPr>
              <a:t>	</a:t>
            </a:r>
            <a:endParaRPr lang="es-VE" sz="2400" dirty="0">
              <a:latin typeface="Arial Rounded MT Bold" pitchFamily="34" charset="0"/>
            </a:endParaRPr>
          </a:p>
        </p:txBody>
      </p:sp>
      <p:sp>
        <p:nvSpPr>
          <p:cNvPr id="5" name="5 Título"/>
          <p:cNvSpPr txBox="1">
            <a:spLocks/>
          </p:cNvSpPr>
          <p:nvPr/>
        </p:nvSpPr>
        <p:spPr>
          <a:xfrm>
            <a:off x="611560" y="-24340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VE" sz="4800" b="1" dirty="0" smtClean="0">
                <a:effectLst>
                  <a:outerShdw blurRad="38100" dist="38100" dir="2700000" algn="tl">
                    <a:srgbClr val="000000">
                      <a:alpha val="43137"/>
                    </a:srgbClr>
                  </a:outerShdw>
                </a:effectLst>
                <a:latin typeface="Arial Rounded MT Bold" pitchFamily="34" charset="0"/>
              </a:rPr>
              <a:t>Marco Teórico</a:t>
            </a:r>
            <a:endParaRPr lang="es-VE" sz="4800" b="1" dirty="0">
              <a:effectLst>
                <a:outerShdw blurRad="38100" dist="38100" dir="2700000" algn="tl">
                  <a:srgbClr val="000000">
                    <a:alpha val="43137"/>
                  </a:srgbClr>
                </a:outerShdw>
              </a:effectLst>
              <a:latin typeface="Arial Rounded MT Bold" pitchFamily="34" charset="0"/>
            </a:endParaRPr>
          </a:p>
        </p:txBody>
      </p:sp>
      <p:pic>
        <p:nvPicPr>
          <p:cNvPr id="2050" name="Picture 2" descr="http://planetacuriosidades.com/wp-content/uploads/2013/03/vih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797152"/>
            <a:ext cx="2253645" cy="169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1084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l="-15000" r="-15000"/>
          </a:stretch>
        </a:blipFill>
        <a:effectLst/>
      </p:bgPr>
    </p:bg>
    <p:spTree>
      <p:nvGrpSpPr>
        <p:cNvPr id="1" name=""/>
        <p:cNvGrpSpPr/>
        <p:nvPr/>
      </p:nvGrpSpPr>
      <p:grpSpPr>
        <a:xfrm>
          <a:off x="0" y="0"/>
          <a:ext cx="0" cy="0"/>
          <a:chOff x="0" y="0"/>
          <a:chExt cx="0" cy="0"/>
        </a:xfrm>
      </p:grpSpPr>
      <p:sp>
        <p:nvSpPr>
          <p:cNvPr id="4" name="3 CuadroTexto"/>
          <p:cNvSpPr txBox="1"/>
          <p:nvPr/>
        </p:nvSpPr>
        <p:spPr>
          <a:xfrm>
            <a:off x="0" y="44624"/>
            <a:ext cx="8244408" cy="4893647"/>
          </a:xfrm>
          <a:prstGeom prst="rect">
            <a:avLst/>
          </a:prstGeom>
          <a:noFill/>
        </p:spPr>
        <p:txBody>
          <a:bodyPr wrap="square" rtlCol="0">
            <a:spAutoFit/>
          </a:bodyPr>
          <a:lstStyle/>
          <a:p>
            <a:pPr algn="just"/>
            <a:endParaRPr lang="es-VE" sz="2400" dirty="0" smtClean="0">
              <a:latin typeface="Arial Rounded MT Bold" pitchFamily="34" charset="0"/>
            </a:endParaRPr>
          </a:p>
          <a:p>
            <a:pPr algn="just"/>
            <a:endParaRPr lang="es-VE" sz="2400" dirty="0">
              <a:latin typeface="Arial Rounded MT Bold" pitchFamily="34" charset="0"/>
            </a:endParaRPr>
          </a:p>
          <a:p>
            <a:pPr marL="342900" indent="-342900" algn="just">
              <a:buFont typeface="Arial"/>
              <a:buChar char="•"/>
            </a:pPr>
            <a:r>
              <a:rPr lang="es-VE" sz="2400" dirty="0" smtClean="0">
                <a:latin typeface="Arial Rounded MT Bold" pitchFamily="34" charset="0"/>
              </a:rPr>
              <a:t>El </a:t>
            </a:r>
            <a:r>
              <a:rPr lang="es-VE" sz="2400" dirty="0">
                <a:latin typeface="Arial Rounded MT Bold" pitchFamily="34" charset="0"/>
              </a:rPr>
              <a:t>VIH puede transmitirse por las relaciones sexuales vaginales, anales u orales con una persona infectada, la transfusión de sangre contaminada o el uso compartido de agujas, jeringuillas u otros instrumentos punzantes</a:t>
            </a:r>
            <a:r>
              <a:rPr lang="es-VE" sz="2400" dirty="0" smtClean="0">
                <a:latin typeface="Arial Rounded MT Bold" pitchFamily="34" charset="0"/>
              </a:rPr>
              <a:t>.</a:t>
            </a:r>
          </a:p>
          <a:p>
            <a:pPr algn="just"/>
            <a:endParaRPr lang="es-VE" sz="2400" dirty="0">
              <a:latin typeface="Arial Rounded MT Bold" pitchFamily="34" charset="0"/>
            </a:endParaRPr>
          </a:p>
          <a:p>
            <a:pPr marL="342900" indent="-342900" algn="just">
              <a:buFont typeface="Arial"/>
              <a:buChar char="•"/>
            </a:pPr>
            <a:r>
              <a:rPr lang="es-VE" sz="2400" dirty="0" smtClean="0">
                <a:latin typeface="Arial Rounded MT Bold" pitchFamily="34" charset="0"/>
              </a:rPr>
              <a:t>De la </a:t>
            </a:r>
            <a:r>
              <a:rPr lang="es-VE" sz="2400" dirty="0">
                <a:latin typeface="Arial Rounded MT Bold" pitchFamily="34" charset="0"/>
              </a:rPr>
              <a:t>madre al hijo durante el embarazo, el parto y la </a:t>
            </a:r>
            <a:r>
              <a:rPr lang="es-VE" sz="2400" dirty="0" smtClean="0">
                <a:latin typeface="Arial Rounded MT Bold" pitchFamily="34" charset="0"/>
              </a:rPr>
              <a:t>lactancia materna. </a:t>
            </a:r>
            <a:endParaRPr lang="es-VE" sz="2400" dirty="0">
              <a:latin typeface="Arial Rounded MT Bold" pitchFamily="34" charset="0"/>
            </a:endParaRPr>
          </a:p>
          <a:p>
            <a:pPr algn="just"/>
            <a:r>
              <a:rPr lang="es-VE" sz="2400" dirty="0">
                <a:latin typeface="Arial Rounded MT Bold" pitchFamily="34" charset="0"/>
              </a:rPr>
              <a:t/>
            </a:r>
            <a:br>
              <a:rPr lang="es-VE" sz="2400" dirty="0">
                <a:latin typeface="Arial Rounded MT Bold" pitchFamily="34" charset="0"/>
              </a:rPr>
            </a:br>
            <a:r>
              <a:rPr lang="es-VE" sz="2400" dirty="0">
                <a:latin typeface="Arial Rounded MT Bold" pitchFamily="34" charset="0"/>
              </a:rPr>
              <a:t/>
            </a:r>
            <a:br>
              <a:rPr lang="es-VE" sz="2400" dirty="0">
                <a:latin typeface="Arial Rounded MT Bold" pitchFamily="34" charset="0"/>
              </a:rPr>
            </a:br>
            <a:endParaRPr lang="es-VE" sz="2400" dirty="0">
              <a:latin typeface="Arial Rounded MT Bold" pitchFamily="34" charset="0"/>
            </a:endParaRPr>
          </a:p>
        </p:txBody>
      </p:sp>
      <p:sp>
        <p:nvSpPr>
          <p:cNvPr id="3" name="5 Título"/>
          <p:cNvSpPr txBox="1">
            <a:spLocks/>
          </p:cNvSpPr>
          <p:nvPr/>
        </p:nvSpPr>
        <p:spPr>
          <a:xfrm>
            <a:off x="611560" y="-24340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VE" sz="4800" b="1" dirty="0" smtClean="0">
                <a:effectLst>
                  <a:outerShdw blurRad="38100" dist="38100" dir="2700000" algn="tl">
                    <a:srgbClr val="000000">
                      <a:alpha val="43137"/>
                    </a:srgbClr>
                  </a:outerShdw>
                </a:effectLst>
                <a:latin typeface="Arial Rounded MT Bold" pitchFamily="34" charset="0"/>
              </a:rPr>
              <a:t>Marco Teórico</a:t>
            </a:r>
            <a:endParaRPr lang="es-VE" sz="4800" b="1" dirty="0">
              <a:effectLst>
                <a:outerShdw blurRad="38100" dist="38100" dir="2700000" algn="tl">
                  <a:srgbClr val="000000">
                    <a:alpha val="43137"/>
                  </a:srgbClr>
                </a:outerShdw>
              </a:effectLst>
              <a:latin typeface="Arial Rounded MT Bold" pitchFamily="34" charset="0"/>
            </a:endParaRP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4337230"/>
            <a:ext cx="3168352" cy="2044098"/>
          </a:xfrm>
          <a:prstGeom prst="rect">
            <a:avLst/>
          </a:prstGeom>
        </p:spPr>
      </p:pic>
    </p:spTree>
    <p:extLst>
      <p:ext uri="{BB962C8B-B14F-4D97-AF65-F5344CB8AC3E}">
        <p14:creationId xmlns:p14="http://schemas.microsoft.com/office/powerpoint/2010/main" val="1607340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5000" r="-15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1340768"/>
            <a:ext cx="4248472" cy="4968552"/>
          </a:xfrm>
        </p:spPr>
        <p:txBody>
          <a:bodyPr>
            <a:noAutofit/>
          </a:bodyPr>
          <a:lstStyle/>
          <a:p>
            <a:pPr marL="0" indent="0" algn="r">
              <a:buNone/>
            </a:pPr>
            <a:r>
              <a:rPr lang="es-ES" sz="2000" dirty="0" smtClean="0">
                <a:latin typeface="Arial Rounded MT Bold" pitchFamily="34" charset="0"/>
              </a:rPr>
              <a:t>El Centro de Atención a Personas con Enfermedades Infectocontagiosas (CAPEI/UCV), ofrece atención odontológica integral y especializada a las personas que viven enfermedades infectocontagiosas; y promueve la investigación científica en el área. Los días miércoles en </a:t>
            </a:r>
            <a:r>
              <a:rPr lang="es-ES" sz="1800" dirty="0" smtClean="0">
                <a:latin typeface="Arial Rounded MT Bold" pitchFamily="34" charset="0"/>
              </a:rPr>
              <a:t>conjunto</a:t>
            </a:r>
            <a:r>
              <a:rPr lang="es-ES" sz="2000" dirty="0" smtClean="0">
                <a:latin typeface="Arial Rounded MT Bold" pitchFamily="34" charset="0"/>
              </a:rPr>
              <a:t> con el Post-Grado de Odontopediatría UCV y la supervisión de la Dra. María Elena Guerra y el Dr. William Carrasco se ofrece la asistencia binomio madre-hijo. </a:t>
            </a:r>
            <a:endParaRPr lang="es-VE" sz="2000" dirty="0">
              <a:latin typeface="Arial Rounded MT Bold" pitchFamily="34" charset="0"/>
            </a:endParaRPr>
          </a:p>
        </p:txBody>
      </p:sp>
      <p:sp>
        <p:nvSpPr>
          <p:cNvPr id="4" name="5 Título"/>
          <p:cNvSpPr txBox="1">
            <a:spLocks/>
          </p:cNvSpPr>
          <p:nvPr/>
        </p:nvSpPr>
        <p:spPr>
          <a:xfrm>
            <a:off x="3059832" y="12648"/>
            <a:ext cx="582818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VE" sz="4800" b="1" dirty="0" smtClean="0">
                <a:effectLst>
                  <a:outerShdw blurRad="38100" dist="38100" dir="2700000" algn="tl">
                    <a:srgbClr val="000000">
                      <a:alpha val="43137"/>
                    </a:srgbClr>
                  </a:outerShdw>
                </a:effectLst>
                <a:latin typeface="Arial Rounded MT Bold" pitchFamily="34" charset="0"/>
              </a:rPr>
              <a:t>CAPEI/UCV</a:t>
            </a:r>
            <a:endParaRPr lang="es-VE" sz="4800" b="1" dirty="0">
              <a:effectLst>
                <a:outerShdw blurRad="38100" dist="38100" dir="2700000" algn="tl">
                  <a:srgbClr val="000000">
                    <a:alpha val="43137"/>
                  </a:srgbClr>
                </a:outerShdw>
              </a:effectLst>
              <a:latin typeface="Arial Rounded MT Bold" pitchFamily="34" charset="0"/>
            </a:endParaRPr>
          </a:p>
        </p:txBody>
      </p:sp>
      <p:pic>
        <p:nvPicPr>
          <p:cNvPr id="5" name="Picture 5" descr="carla rodriguez 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6" y="1412776"/>
            <a:ext cx="3455738" cy="259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4"/>
          <a:srcRect t="5651" r="9524"/>
          <a:stretch/>
        </p:blipFill>
        <p:spPr>
          <a:xfrm>
            <a:off x="5292726" y="4005064"/>
            <a:ext cx="3474610" cy="2198148"/>
          </a:xfrm>
          <a:prstGeom prst="rect">
            <a:avLst/>
          </a:prstGeom>
        </p:spPr>
      </p:pic>
      <p:sp>
        <p:nvSpPr>
          <p:cNvPr id="6" name="5 Rectángulo"/>
          <p:cNvSpPr/>
          <p:nvPr/>
        </p:nvSpPr>
        <p:spPr>
          <a:xfrm>
            <a:off x="6439744" y="6241165"/>
            <a:ext cx="1473480" cy="369332"/>
          </a:xfrm>
          <a:prstGeom prst="rect">
            <a:avLst/>
          </a:prstGeom>
        </p:spPr>
        <p:txBody>
          <a:bodyPr wrap="none">
            <a:spAutoFit/>
          </a:bodyPr>
          <a:lstStyle/>
          <a:p>
            <a:r>
              <a:rPr lang="es-VE" b="1" dirty="0">
                <a:effectLst>
                  <a:outerShdw blurRad="38100" dist="38100" dir="2700000" algn="tl">
                    <a:srgbClr val="000000">
                      <a:alpha val="43137"/>
                    </a:srgbClr>
                  </a:outerShdw>
                </a:effectLst>
                <a:latin typeface="Arial Rounded MT Bold" pitchFamily="34" charset="0"/>
              </a:rPr>
              <a:t>CAPEI/UCV</a:t>
            </a:r>
          </a:p>
        </p:txBody>
      </p:sp>
    </p:spTree>
    <p:extLst>
      <p:ext uri="{BB962C8B-B14F-4D97-AF65-F5344CB8AC3E}">
        <p14:creationId xmlns:p14="http://schemas.microsoft.com/office/powerpoint/2010/main" val="3968392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5000" r="-15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556792"/>
            <a:ext cx="7920880" cy="5328592"/>
          </a:xfrm>
        </p:spPr>
        <p:txBody>
          <a:bodyPr>
            <a:normAutofit/>
          </a:bodyPr>
          <a:lstStyle/>
          <a:p>
            <a:pPr marL="0" indent="0" algn="just">
              <a:buNone/>
            </a:pPr>
            <a:r>
              <a:rPr lang="es-ES" sz="2800" dirty="0">
                <a:latin typeface="Arial Rounded MT Bold" pitchFamily="34" charset="0"/>
              </a:rPr>
              <a:t>Los hijos de madres VIH/SIDA no tuvieron la oportunidad de ser amamantados, </a:t>
            </a:r>
            <a:r>
              <a:rPr lang="es-ES" sz="2800" dirty="0" smtClean="0">
                <a:latin typeface="Arial Rounded MT Bold" pitchFamily="34" charset="0"/>
              </a:rPr>
              <a:t>podría ser la consecuencia de la </a:t>
            </a:r>
            <a:r>
              <a:rPr lang="es-ES" sz="2800" dirty="0">
                <a:latin typeface="Arial Rounded MT Bold" pitchFamily="34" charset="0"/>
              </a:rPr>
              <a:t>presencia de hábitos </a:t>
            </a:r>
            <a:r>
              <a:rPr lang="es-ES" sz="2800" dirty="0" smtClean="0">
                <a:latin typeface="Arial Rounded MT Bold" pitchFamily="34" charset="0"/>
              </a:rPr>
              <a:t>viciosos de succión </a:t>
            </a:r>
            <a:r>
              <a:rPr lang="es-ES" sz="2800" dirty="0">
                <a:latin typeface="Arial Rounded MT Bold" pitchFamily="34" charset="0"/>
              </a:rPr>
              <a:t>y </a:t>
            </a:r>
            <a:r>
              <a:rPr lang="es-ES" sz="2800" dirty="0" smtClean="0">
                <a:latin typeface="Arial Rounded MT Bold" pitchFamily="34" charset="0"/>
              </a:rPr>
              <a:t>deglución, </a:t>
            </a:r>
            <a:r>
              <a:rPr lang="es-ES" sz="2800" dirty="0">
                <a:latin typeface="Arial Rounded MT Bold" pitchFamily="34" charset="0"/>
              </a:rPr>
              <a:t>y por ende </a:t>
            </a:r>
            <a:r>
              <a:rPr lang="es-ES" sz="2800" dirty="0" smtClean="0">
                <a:latin typeface="Arial Rounded MT Bold" pitchFamily="34" charset="0"/>
              </a:rPr>
              <a:t> maloclusiones.</a:t>
            </a:r>
            <a:endParaRPr lang="es-VE" sz="2800" dirty="0">
              <a:latin typeface="Arial Rounded MT Bold" pitchFamily="34" charset="0"/>
            </a:endParaRPr>
          </a:p>
        </p:txBody>
      </p:sp>
      <p:sp>
        <p:nvSpPr>
          <p:cNvPr id="4" name="5 Título"/>
          <p:cNvSpPr txBox="1">
            <a:spLocks/>
          </p:cNvSpPr>
          <p:nvPr/>
        </p:nvSpPr>
        <p:spPr>
          <a:xfrm>
            <a:off x="611560" y="-129257"/>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VE" sz="4800" b="1" dirty="0" smtClean="0">
                <a:effectLst>
                  <a:outerShdw blurRad="38100" dist="38100" dir="2700000" algn="tl">
                    <a:srgbClr val="000000">
                      <a:alpha val="43137"/>
                    </a:srgbClr>
                  </a:outerShdw>
                </a:effectLst>
                <a:latin typeface="Arial Rounded MT Bold" pitchFamily="34" charset="0"/>
              </a:rPr>
              <a:t>CAPEI/UCV</a:t>
            </a:r>
            <a:endParaRPr lang="es-VE" sz="4800" b="1" dirty="0">
              <a:effectLst>
                <a:outerShdw blurRad="38100" dist="38100" dir="2700000" algn="tl">
                  <a:srgbClr val="000000">
                    <a:alpha val="43137"/>
                  </a:srgbClr>
                </a:outerShdw>
              </a:effectLst>
              <a:latin typeface="Arial Rounded MT Bold" pitchFamily="34" charset="0"/>
            </a:endParaRPr>
          </a:p>
        </p:txBody>
      </p:sp>
      <p:pic>
        <p:nvPicPr>
          <p:cNvPr id="5" name="14 Imagen" descr="IMG_1343.JPG"/>
          <p:cNvPicPr>
            <a:picLocks noChangeAspect="1"/>
          </p:cNvPicPr>
          <p:nvPr/>
        </p:nvPicPr>
        <p:blipFill>
          <a:blip r:embed="rId3" cstate="print"/>
          <a:stretch>
            <a:fillRect/>
          </a:stretch>
        </p:blipFill>
        <p:spPr>
          <a:xfrm>
            <a:off x="5317629" y="4221088"/>
            <a:ext cx="2795170" cy="1863446"/>
          </a:xfrm>
          <a:prstGeom prst="rect">
            <a:avLst/>
          </a:prstGeom>
          <a:ln>
            <a:noFill/>
          </a:ln>
          <a:effectLst>
            <a:outerShdw blurRad="292100" dist="139700" dir="2700000" algn="tl" rotWithShape="0">
              <a:srgbClr val="333333">
                <a:alpha val="65000"/>
              </a:srgbClr>
            </a:outerShdw>
          </a:effectLst>
        </p:spPr>
      </p:pic>
      <p:sp>
        <p:nvSpPr>
          <p:cNvPr id="2" name="1 Rectángulo"/>
          <p:cNvSpPr/>
          <p:nvPr/>
        </p:nvSpPr>
        <p:spPr>
          <a:xfrm>
            <a:off x="5868144" y="6237312"/>
            <a:ext cx="2082621" cy="369332"/>
          </a:xfrm>
          <a:prstGeom prst="rect">
            <a:avLst/>
          </a:prstGeom>
        </p:spPr>
        <p:txBody>
          <a:bodyPr wrap="none">
            <a:spAutoFit/>
          </a:bodyPr>
          <a:lstStyle/>
          <a:p>
            <a:r>
              <a:rPr lang="es-VE" b="1" dirty="0" smtClean="0">
                <a:effectLst>
                  <a:outerShdw blurRad="38100" dist="38100" dir="2700000" algn="tl">
                    <a:srgbClr val="000000">
                      <a:alpha val="43137"/>
                    </a:srgbClr>
                  </a:outerShdw>
                </a:effectLst>
                <a:latin typeface="Arial Rounded MT Bold" pitchFamily="34" charset="0"/>
              </a:rPr>
              <a:t>CAPEI/UCV 2006</a:t>
            </a:r>
            <a:endParaRPr lang="es-VE" b="1" dirty="0">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2955333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7000" b="-7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88833" y="1237456"/>
            <a:ext cx="8229600" cy="4525963"/>
          </a:xfrm>
        </p:spPr>
        <p:txBody>
          <a:bodyPr/>
          <a:lstStyle/>
          <a:p>
            <a:pPr marL="0" indent="0">
              <a:buNone/>
            </a:pPr>
            <a:r>
              <a:rPr lang="es-ES" dirty="0" smtClean="0">
                <a:latin typeface="Arial Rounded MT Bold" pitchFamily="34" charset="0"/>
              </a:rPr>
              <a:t>Estudio descriptivo transversal y prospectivo en una muestra de  53 niños VIH/SIDA entre 6 y 11 años durante el año 2012</a:t>
            </a:r>
          </a:p>
          <a:p>
            <a:pPr marL="0" indent="0">
              <a:buNone/>
            </a:pPr>
            <a:endParaRPr lang="es-VE" dirty="0"/>
          </a:p>
        </p:txBody>
      </p:sp>
      <p:sp>
        <p:nvSpPr>
          <p:cNvPr id="4" name="5 Título"/>
          <p:cNvSpPr txBox="1">
            <a:spLocks/>
          </p:cNvSpPr>
          <p:nvPr/>
        </p:nvSpPr>
        <p:spPr>
          <a:xfrm>
            <a:off x="611560" y="-5724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VE" sz="4800" b="1" dirty="0" smtClean="0">
                <a:effectLst>
                  <a:outerShdw blurRad="38100" dist="38100" dir="2700000" algn="tl">
                    <a:srgbClr val="000000">
                      <a:alpha val="43137"/>
                    </a:srgbClr>
                  </a:outerShdw>
                </a:effectLst>
                <a:latin typeface="Arial Rounded MT Bold" pitchFamily="34" charset="0"/>
              </a:rPr>
              <a:t>Materiales y Métodos</a:t>
            </a:r>
            <a:endParaRPr lang="es-VE" sz="4800" b="1" dirty="0">
              <a:effectLst>
                <a:outerShdw blurRad="38100" dist="38100" dir="2700000" algn="tl">
                  <a:srgbClr val="000000">
                    <a:alpha val="43137"/>
                  </a:srgbClr>
                </a:outerShdw>
              </a:effectLst>
              <a:latin typeface="Arial Rounded MT Bold" pitchFamily="34" charset="0"/>
            </a:endParaRPr>
          </a:p>
        </p:txBody>
      </p:sp>
      <p:pic>
        <p:nvPicPr>
          <p:cNvPr id="2" name="Imagen 1"/>
          <p:cNvPicPr>
            <a:picLocks noChangeAspect="1"/>
          </p:cNvPicPr>
          <p:nvPr/>
        </p:nvPicPr>
        <p:blipFill>
          <a:blip r:embed="rId3"/>
          <a:stretch>
            <a:fillRect/>
          </a:stretch>
        </p:blipFill>
        <p:spPr>
          <a:xfrm>
            <a:off x="701824" y="3284984"/>
            <a:ext cx="1925960" cy="2888940"/>
          </a:xfrm>
          <a:prstGeom prst="rect">
            <a:avLst/>
          </a:prstGeom>
        </p:spPr>
      </p:pic>
      <p:pic>
        <p:nvPicPr>
          <p:cNvPr id="7" name="Imagen 6"/>
          <p:cNvPicPr>
            <a:picLocks noChangeAspect="1"/>
          </p:cNvPicPr>
          <p:nvPr/>
        </p:nvPicPr>
        <p:blipFill rotWithShape="1">
          <a:blip r:embed="rId4"/>
          <a:srcRect l="19246" t="53439" r="48214" b="15650"/>
          <a:stretch/>
        </p:blipFill>
        <p:spPr>
          <a:xfrm>
            <a:off x="3491880" y="4509120"/>
            <a:ext cx="2223506" cy="1584176"/>
          </a:xfrm>
          <a:prstGeom prst="rect">
            <a:avLst/>
          </a:prstGeom>
        </p:spPr>
      </p:pic>
      <p:pic>
        <p:nvPicPr>
          <p:cNvPr id="8" name="8 Marcador de contenido" descr="HUC 3 2006.JPG"/>
          <p:cNvPicPr>
            <a:picLocks noChangeAspect="1"/>
          </p:cNvPicPr>
          <p:nvPr/>
        </p:nvPicPr>
        <p:blipFill>
          <a:blip r:embed="rId5"/>
          <a:stretch>
            <a:fillRect/>
          </a:stretch>
        </p:blipFill>
        <p:spPr>
          <a:xfrm>
            <a:off x="6300192" y="3140968"/>
            <a:ext cx="2194393" cy="2925857"/>
          </a:xfrm>
          <a:prstGeom prst="rect">
            <a:avLst/>
          </a:prstGeom>
          <a:ln>
            <a:noFill/>
          </a:ln>
          <a:effectLst>
            <a:outerShdw blurRad="292100" dist="139700" dir="2700000" algn="tl" rotWithShape="0">
              <a:srgbClr val="333333">
                <a:alpha val="65000"/>
              </a:srgbClr>
            </a:outerShdw>
          </a:effectLst>
        </p:spPr>
      </p:pic>
      <p:sp>
        <p:nvSpPr>
          <p:cNvPr id="9" name="CuadroTexto 8"/>
          <p:cNvSpPr txBox="1"/>
          <p:nvPr/>
        </p:nvSpPr>
        <p:spPr>
          <a:xfrm>
            <a:off x="3322279" y="3500438"/>
            <a:ext cx="2553516" cy="923330"/>
          </a:xfrm>
          <a:prstGeom prst="rect">
            <a:avLst/>
          </a:prstGeom>
          <a:noFill/>
        </p:spPr>
        <p:txBody>
          <a:bodyPr wrap="none" rtlCol="0">
            <a:spAutoFit/>
          </a:bodyPr>
          <a:lstStyle/>
          <a:p>
            <a:pPr algn="ctr"/>
            <a:r>
              <a:rPr lang="es-VE" b="1" dirty="0" smtClean="0"/>
              <a:t>Fotos cortesia</a:t>
            </a:r>
          </a:p>
          <a:p>
            <a:pPr algn="ctr"/>
            <a:r>
              <a:rPr lang="es-VE" b="1" dirty="0" smtClean="0"/>
              <a:t> Dra. Maria Elena Guerra</a:t>
            </a:r>
          </a:p>
          <a:p>
            <a:pPr algn="ctr"/>
            <a:r>
              <a:rPr lang="es-VE" b="1" dirty="0" smtClean="0"/>
              <a:t> CAPEI/UCV - HUC</a:t>
            </a:r>
            <a:endParaRPr lang="es-VE" b="1" dirty="0"/>
          </a:p>
        </p:txBody>
      </p:sp>
    </p:spTree>
    <p:extLst>
      <p:ext uri="{BB962C8B-B14F-4D97-AF65-F5344CB8AC3E}">
        <p14:creationId xmlns:p14="http://schemas.microsoft.com/office/powerpoint/2010/main" val="3203266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l"/>
            <a:r>
              <a:rPr lang="es-VE" b="1" dirty="0" smtClean="0">
                <a:effectLst>
                  <a:outerShdw blurRad="38100" dist="38100" dir="2700000" algn="tl">
                    <a:srgbClr val="000000">
                      <a:alpha val="43137"/>
                    </a:srgbClr>
                  </a:outerShdw>
                </a:effectLst>
                <a:latin typeface="Arial Rounded MT Bold" pitchFamily="34" charset="0"/>
              </a:rPr>
              <a:t>Resultados</a:t>
            </a:r>
            <a:br>
              <a:rPr lang="es-VE" b="1" dirty="0" smtClean="0">
                <a:effectLst>
                  <a:outerShdw blurRad="38100" dist="38100" dir="2700000" algn="tl">
                    <a:srgbClr val="000000">
                      <a:alpha val="43137"/>
                    </a:srgbClr>
                  </a:outerShdw>
                </a:effectLst>
                <a:latin typeface="Arial Rounded MT Bold" pitchFamily="34" charset="0"/>
              </a:rPr>
            </a:br>
            <a:endParaRPr lang="es-VE" dirty="0"/>
          </a:p>
        </p:txBody>
      </p:sp>
      <p:sp>
        <p:nvSpPr>
          <p:cNvPr id="4" name="2 Marcador de contenido"/>
          <p:cNvSpPr>
            <a:spLocks noGrp="1"/>
          </p:cNvSpPr>
          <p:nvPr>
            <p:ph idx="1"/>
          </p:nvPr>
        </p:nvSpPr>
        <p:spPr>
          <a:xfrm>
            <a:off x="611560" y="1700808"/>
            <a:ext cx="8229600" cy="4525963"/>
          </a:xfrm>
        </p:spPr>
        <p:txBody>
          <a:bodyPr>
            <a:noAutofit/>
          </a:bodyPr>
          <a:lstStyle/>
          <a:p>
            <a:pPr marL="0" indent="0" algn="just">
              <a:buNone/>
            </a:pPr>
            <a:r>
              <a:rPr lang="es-ES" sz="3000" dirty="0">
                <a:latin typeface="Arial Rounded MT Bold" pitchFamily="34" charset="0"/>
              </a:rPr>
              <a:t>E</a:t>
            </a:r>
            <a:r>
              <a:rPr lang="es-ES" sz="3000" dirty="0" smtClean="0">
                <a:latin typeface="Arial Rounded MT Bold" pitchFamily="34" charset="0"/>
              </a:rPr>
              <a:t>l 100% no fue amamantado</a:t>
            </a:r>
            <a:endParaRPr lang="es-VE" sz="3000" dirty="0">
              <a:latin typeface="Arial Rounded MT Bold" pitchFamily="34" charset="0"/>
            </a:endParaRPr>
          </a:p>
        </p:txBody>
      </p:sp>
      <p:pic>
        <p:nvPicPr>
          <p:cNvPr id="5" name="Picture 3" descr="DSC032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36912"/>
            <a:ext cx="4308475" cy="323056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835696" y="6021288"/>
            <a:ext cx="1774845" cy="369332"/>
          </a:xfrm>
          <a:prstGeom prst="rect">
            <a:avLst/>
          </a:prstGeom>
          <a:noFill/>
        </p:spPr>
        <p:txBody>
          <a:bodyPr wrap="none" rtlCol="0">
            <a:spAutoFit/>
          </a:bodyPr>
          <a:lstStyle/>
          <a:p>
            <a:r>
              <a:rPr lang="es-VE" b="1" dirty="0" smtClean="0"/>
              <a:t>CAPEI/UCV 2010</a:t>
            </a:r>
            <a:endParaRPr lang="es-VE" b="1" dirty="0"/>
          </a:p>
        </p:txBody>
      </p:sp>
      <p:pic>
        <p:nvPicPr>
          <p:cNvPr id="7" name="Imagen 6"/>
          <p:cNvPicPr>
            <a:picLocks noChangeAspect="1"/>
          </p:cNvPicPr>
          <p:nvPr/>
        </p:nvPicPr>
        <p:blipFill>
          <a:blip r:embed="rId3"/>
          <a:stretch>
            <a:fillRect/>
          </a:stretch>
        </p:blipFill>
        <p:spPr>
          <a:xfrm>
            <a:off x="5292725" y="2708919"/>
            <a:ext cx="2807667" cy="2506845"/>
          </a:xfrm>
          <a:prstGeom prst="rect">
            <a:avLst/>
          </a:prstGeom>
        </p:spPr>
      </p:pic>
      <p:pic>
        <p:nvPicPr>
          <p:cNvPr id="8" name="Imagen 7"/>
          <p:cNvPicPr>
            <a:picLocks noChangeAspect="1"/>
          </p:cNvPicPr>
          <p:nvPr/>
        </p:nvPicPr>
        <p:blipFill>
          <a:blip r:embed="rId4"/>
          <a:stretch>
            <a:fillRect/>
          </a:stretch>
        </p:blipFill>
        <p:spPr>
          <a:xfrm>
            <a:off x="5295655" y="4005064"/>
            <a:ext cx="1655539" cy="1241654"/>
          </a:xfrm>
          <a:prstGeom prst="rect">
            <a:avLst/>
          </a:prstGeom>
        </p:spPr>
      </p:pic>
      <p:sp>
        <p:nvSpPr>
          <p:cNvPr id="9" name="CuadroTexto 8"/>
          <p:cNvSpPr txBox="1"/>
          <p:nvPr/>
        </p:nvSpPr>
        <p:spPr>
          <a:xfrm>
            <a:off x="5262750" y="5301208"/>
            <a:ext cx="3084627" cy="646331"/>
          </a:xfrm>
          <a:prstGeom prst="rect">
            <a:avLst/>
          </a:prstGeom>
          <a:noFill/>
        </p:spPr>
        <p:txBody>
          <a:bodyPr wrap="none" rtlCol="0">
            <a:spAutoFit/>
          </a:bodyPr>
          <a:lstStyle/>
          <a:p>
            <a:r>
              <a:rPr lang="es-VE" b="1" dirty="0" smtClean="0"/>
              <a:t>Entrega las Formulas Lacteas a</a:t>
            </a:r>
          </a:p>
          <a:p>
            <a:r>
              <a:rPr lang="es-VE" b="1" dirty="0" smtClean="0"/>
              <a:t> las Madres VIH/SIDA</a:t>
            </a:r>
            <a:endParaRPr lang="es-VE" b="1" dirty="0"/>
          </a:p>
        </p:txBody>
      </p:sp>
      <p:cxnSp>
        <p:nvCxnSpPr>
          <p:cNvPr id="11" name="Conector recto 10"/>
          <p:cNvCxnSpPr/>
          <p:nvPr/>
        </p:nvCxnSpPr>
        <p:spPr>
          <a:xfrm>
            <a:off x="3419872" y="3573016"/>
            <a:ext cx="360040"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4" name="Imagen 13"/>
          <p:cNvPicPr>
            <a:picLocks noChangeAspect="1"/>
          </p:cNvPicPr>
          <p:nvPr/>
        </p:nvPicPr>
        <p:blipFill rotWithShape="1">
          <a:blip r:embed="rId5"/>
          <a:srcRect l="5679" t="63171" r="39039" b="-8730"/>
          <a:stretch/>
        </p:blipFill>
        <p:spPr>
          <a:xfrm>
            <a:off x="7020272" y="2708920"/>
            <a:ext cx="1080120" cy="1186835"/>
          </a:xfrm>
          <a:prstGeom prst="rect">
            <a:avLst/>
          </a:prstGeom>
        </p:spPr>
      </p:pic>
    </p:spTree>
    <p:extLst>
      <p:ext uri="{BB962C8B-B14F-4D97-AF65-F5344CB8AC3E}">
        <p14:creationId xmlns:p14="http://schemas.microsoft.com/office/powerpoint/2010/main" val="2105500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6000" b="-16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5072" y="1052736"/>
            <a:ext cx="8787408" cy="2088232"/>
          </a:xfrm>
        </p:spPr>
        <p:txBody>
          <a:bodyPr>
            <a:noAutofit/>
          </a:bodyPr>
          <a:lstStyle/>
          <a:p>
            <a:pPr algn="just"/>
            <a:r>
              <a:rPr lang="es-ES" sz="2400" dirty="0" smtClean="0">
                <a:latin typeface="Arial Rounded MT Bold" pitchFamily="34" charset="0"/>
              </a:rPr>
              <a:t>La edad media fue  8,5 años</a:t>
            </a:r>
            <a:endParaRPr lang="es-ES" sz="2400" dirty="0">
              <a:latin typeface="Arial Rounded MT Bold" pitchFamily="34" charset="0"/>
            </a:endParaRPr>
          </a:p>
          <a:p>
            <a:pPr algn="just"/>
            <a:r>
              <a:rPr lang="es-ES" sz="2400" dirty="0">
                <a:latin typeface="Arial Rounded MT Bold" pitchFamily="34" charset="0"/>
              </a:rPr>
              <a:t>L</a:t>
            </a:r>
            <a:r>
              <a:rPr lang="es-ES" sz="2400" dirty="0" smtClean="0">
                <a:latin typeface="Arial Rounded MT Bold" pitchFamily="34" charset="0"/>
              </a:rPr>
              <a:t>a prevalencia de maloclusiones por hábitos viciosos de succión y deglución fue de un 100%.</a:t>
            </a:r>
          </a:p>
          <a:p>
            <a:pPr algn="just"/>
            <a:r>
              <a:rPr lang="es-ES" sz="2400" dirty="0" smtClean="0">
                <a:latin typeface="Arial Rounded MT Bold" pitchFamily="34" charset="0"/>
              </a:rPr>
              <a:t>Los varones fueron los más afectados 30 </a:t>
            </a:r>
            <a:r>
              <a:rPr lang="es-ES" sz="2400" dirty="0">
                <a:latin typeface="Arial Rounded MT Bold" pitchFamily="34" charset="0"/>
              </a:rPr>
              <a:t>(56,6%)</a:t>
            </a:r>
            <a:endParaRPr lang="es-VE" sz="2400" dirty="0">
              <a:latin typeface="Arial Rounded MT Bold" pitchFamily="34" charset="0"/>
            </a:endParaRPr>
          </a:p>
        </p:txBody>
      </p:sp>
      <p:sp>
        <p:nvSpPr>
          <p:cNvPr id="4" name="5 Título"/>
          <p:cNvSpPr txBox="1">
            <a:spLocks/>
          </p:cNvSpPr>
          <p:nvPr/>
        </p:nvSpPr>
        <p:spPr>
          <a:xfrm>
            <a:off x="611560" y="-5724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VE" sz="4800" b="1" dirty="0" smtClean="0">
                <a:effectLst>
                  <a:outerShdw blurRad="38100" dist="38100" dir="2700000" algn="tl">
                    <a:srgbClr val="000000">
                      <a:alpha val="43137"/>
                    </a:srgbClr>
                  </a:outerShdw>
                </a:effectLst>
                <a:latin typeface="Arial Rounded MT Bold" pitchFamily="34" charset="0"/>
              </a:rPr>
              <a:t>Resultados</a:t>
            </a:r>
            <a:endParaRPr lang="es-VE" sz="4800" b="1" dirty="0">
              <a:effectLst>
                <a:outerShdw blurRad="38100" dist="38100" dir="2700000" algn="tl">
                  <a:srgbClr val="000000">
                    <a:alpha val="43137"/>
                  </a:srgbClr>
                </a:outerShdw>
              </a:effectLst>
              <a:latin typeface="Arial Rounded MT Bold" pitchFamily="34" charset="0"/>
            </a:endParaRPr>
          </a:p>
        </p:txBody>
      </p:sp>
      <p:pic>
        <p:nvPicPr>
          <p:cNvPr id="2" name="Imagen 1"/>
          <p:cNvPicPr>
            <a:picLocks noChangeAspect="1"/>
          </p:cNvPicPr>
          <p:nvPr/>
        </p:nvPicPr>
        <p:blipFill>
          <a:blip r:embed="rId3"/>
          <a:stretch>
            <a:fillRect/>
          </a:stretch>
        </p:blipFill>
        <p:spPr>
          <a:xfrm>
            <a:off x="611560" y="3429000"/>
            <a:ext cx="3823650" cy="2867738"/>
          </a:xfrm>
          <a:prstGeom prst="rect">
            <a:avLst/>
          </a:prstGeom>
        </p:spPr>
      </p:pic>
      <p:sp>
        <p:nvSpPr>
          <p:cNvPr id="5" name="CuadroTexto 4"/>
          <p:cNvSpPr txBox="1"/>
          <p:nvPr/>
        </p:nvSpPr>
        <p:spPr>
          <a:xfrm>
            <a:off x="4644008" y="5445224"/>
            <a:ext cx="1774845" cy="369332"/>
          </a:xfrm>
          <a:prstGeom prst="rect">
            <a:avLst/>
          </a:prstGeom>
          <a:noFill/>
        </p:spPr>
        <p:txBody>
          <a:bodyPr wrap="none" rtlCol="0">
            <a:spAutoFit/>
          </a:bodyPr>
          <a:lstStyle/>
          <a:p>
            <a:r>
              <a:rPr lang="es-VE" b="1" dirty="0" smtClean="0"/>
              <a:t>CAPEI/UCV 2010</a:t>
            </a:r>
            <a:endParaRPr lang="es-VE" b="1" dirty="0"/>
          </a:p>
        </p:txBody>
      </p:sp>
      <p:pic>
        <p:nvPicPr>
          <p:cNvPr id="6" name="Picture 12" descr="DSC03552"/>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6516216" y="3284984"/>
            <a:ext cx="1934465" cy="295153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8" name="Conector recto 7"/>
          <p:cNvCxnSpPr/>
          <p:nvPr/>
        </p:nvCxnSpPr>
        <p:spPr>
          <a:xfrm>
            <a:off x="8028384" y="4509120"/>
            <a:ext cx="216024" cy="0"/>
          </a:xfrm>
          <a:prstGeom prst="line">
            <a:avLst/>
          </a:prstGeom>
          <a:ln w="7620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0088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VE" b="1" dirty="0">
                <a:effectLst>
                  <a:outerShdw blurRad="38100" dist="38100" dir="2700000" algn="tl">
                    <a:srgbClr val="000000">
                      <a:alpha val="43137"/>
                    </a:srgbClr>
                  </a:outerShdw>
                </a:effectLst>
                <a:latin typeface="Arial Rounded MT Bold" pitchFamily="34" charset="0"/>
              </a:rPr>
              <a:t>Resultados</a:t>
            </a:r>
            <a:br>
              <a:rPr lang="es-VE" b="1" dirty="0">
                <a:effectLst>
                  <a:outerShdw blurRad="38100" dist="38100" dir="2700000" algn="tl">
                    <a:srgbClr val="000000">
                      <a:alpha val="43137"/>
                    </a:srgbClr>
                  </a:outerShdw>
                </a:effectLst>
                <a:latin typeface="Arial Rounded MT Bold" pitchFamily="34" charset="0"/>
              </a:rPr>
            </a:br>
            <a:endParaRPr lang="es-VE"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8087655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p:cNvSpPr txBox="1"/>
          <p:nvPr/>
        </p:nvSpPr>
        <p:spPr>
          <a:xfrm>
            <a:off x="816429" y="6204857"/>
            <a:ext cx="7250753" cy="369332"/>
          </a:xfrm>
          <a:prstGeom prst="rect">
            <a:avLst/>
          </a:prstGeom>
          <a:noFill/>
        </p:spPr>
        <p:txBody>
          <a:bodyPr wrap="none" rtlCol="0">
            <a:spAutoFit/>
          </a:bodyPr>
          <a:lstStyle/>
          <a:p>
            <a:r>
              <a:rPr lang="es-VE" b="1" dirty="0" smtClean="0"/>
              <a:t>Distribución de acuerdo a la presencia de maloclusiones CAPEI/UCV 2012</a:t>
            </a:r>
            <a:endParaRPr lang="es-VE" b="1" dirty="0"/>
          </a:p>
        </p:txBody>
      </p:sp>
    </p:spTree>
    <p:extLst>
      <p:ext uri="{BB962C8B-B14F-4D97-AF65-F5344CB8AC3E}">
        <p14:creationId xmlns:p14="http://schemas.microsoft.com/office/powerpoint/2010/main" val="3321570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a:stretch>
        </a:blipFill>
        <a:effectLst/>
      </p:bgPr>
    </p:bg>
    <p:spTree>
      <p:nvGrpSpPr>
        <p:cNvPr id="1" name=""/>
        <p:cNvGrpSpPr/>
        <p:nvPr/>
      </p:nvGrpSpPr>
      <p:grpSpPr>
        <a:xfrm>
          <a:off x="0" y="0"/>
          <a:ext cx="0" cy="0"/>
          <a:chOff x="0" y="0"/>
          <a:chExt cx="0" cy="0"/>
        </a:xfrm>
      </p:grpSpPr>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79219">
            <a:off x="4390323" y="4618337"/>
            <a:ext cx="2763391" cy="1848960"/>
          </a:xfrm>
          <a:prstGeom prst="rect">
            <a:avLst/>
          </a:prstGeom>
        </p:spPr>
      </p:pic>
      <p:sp>
        <p:nvSpPr>
          <p:cNvPr id="6" name="5 Título"/>
          <p:cNvSpPr>
            <a:spLocks noGrp="1"/>
          </p:cNvSpPr>
          <p:nvPr>
            <p:ph type="ctrTitle"/>
          </p:nvPr>
        </p:nvSpPr>
        <p:spPr>
          <a:xfrm>
            <a:off x="611560" y="116632"/>
            <a:ext cx="7772400" cy="1470025"/>
          </a:xfrm>
        </p:spPr>
        <p:txBody>
          <a:bodyPr>
            <a:normAutofit/>
          </a:bodyPr>
          <a:lstStyle/>
          <a:p>
            <a:r>
              <a:rPr lang="es-VE" sz="4800" b="1" dirty="0" smtClean="0">
                <a:effectLst>
                  <a:outerShdw blurRad="38100" dist="38100" dir="2700000" algn="tl">
                    <a:srgbClr val="000000">
                      <a:alpha val="43137"/>
                    </a:srgbClr>
                  </a:outerShdw>
                </a:effectLst>
                <a:latin typeface="Arial Rounded MT Bold" pitchFamily="34" charset="0"/>
              </a:rPr>
              <a:t>Objetivo</a:t>
            </a:r>
            <a:endParaRPr lang="es-VE" sz="4800" b="1" dirty="0">
              <a:effectLst>
                <a:outerShdw blurRad="38100" dist="38100" dir="2700000" algn="tl">
                  <a:srgbClr val="000000">
                    <a:alpha val="43137"/>
                  </a:srgbClr>
                </a:outerShdw>
              </a:effectLst>
              <a:latin typeface="Arial Rounded MT Bold" pitchFamily="34" charset="0"/>
            </a:endParaRPr>
          </a:p>
        </p:txBody>
      </p:sp>
      <p:sp>
        <p:nvSpPr>
          <p:cNvPr id="8" name="7 CuadroTexto"/>
          <p:cNvSpPr txBox="1"/>
          <p:nvPr/>
        </p:nvSpPr>
        <p:spPr>
          <a:xfrm>
            <a:off x="467544" y="1844824"/>
            <a:ext cx="8064896" cy="1815882"/>
          </a:xfrm>
          <a:prstGeom prst="rect">
            <a:avLst/>
          </a:prstGeom>
          <a:noFill/>
        </p:spPr>
        <p:txBody>
          <a:bodyPr wrap="square" rtlCol="0">
            <a:spAutoFit/>
          </a:bodyPr>
          <a:lstStyle/>
          <a:p>
            <a:pPr algn="just"/>
            <a:r>
              <a:rPr lang="es-ES" sz="2800" dirty="0" smtClean="0">
                <a:latin typeface="Arial Rounded MT Bold" pitchFamily="34" charset="0"/>
              </a:rPr>
              <a:t>Determinar </a:t>
            </a:r>
            <a:r>
              <a:rPr lang="es-ES" sz="2800" dirty="0">
                <a:latin typeface="Arial Rounded MT Bold" pitchFamily="34" charset="0"/>
              </a:rPr>
              <a:t>las maloclusiones derivadas de los hábitos viciosos de succión y deglución presentes en </a:t>
            </a:r>
            <a:r>
              <a:rPr lang="es-ES" sz="2800" dirty="0" smtClean="0">
                <a:latin typeface="Arial Rounded MT Bold" pitchFamily="34" charset="0"/>
              </a:rPr>
              <a:t>niño/as VIH/SIDA, y asisten al  CAPEI/UCV.</a:t>
            </a:r>
            <a:endParaRPr lang="es-VE" dirty="0"/>
          </a:p>
        </p:txBody>
      </p:sp>
      <p:pic>
        <p:nvPicPr>
          <p:cNvPr id="9" name="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38309">
            <a:off x="1706162" y="4593220"/>
            <a:ext cx="2953638" cy="1818389"/>
          </a:xfrm>
          <a:prstGeom prst="rect">
            <a:avLst/>
          </a:prstGeom>
        </p:spPr>
      </p:pic>
    </p:spTree>
    <p:extLst>
      <p:ext uri="{BB962C8B-B14F-4D97-AF65-F5344CB8AC3E}">
        <p14:creationId xmlns:p14="http://schemas.microsoft.com/office/powerpoint/2010/main" val="1118688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63888" y="1600200"/>
            <a:ext cx="5122912" cy="4525963"/>
          </a:xfrm>
        </p:spPr>
        <p:txBody>
          <a:bodyPr>
            <a:normAutofit fontScale="92500" lnSpcReduction="20000"/>
          </a:bodyPr>
          <a:lstStyle/>
          <a:p>
            <a:pPr marL="0" indent="0">
              <a:buNone/>
            </a:pPr>
            <a:r>
              <a:rPr lang="es-ES" dirty="0" smtClean="0">
                <a:latin typeface="Arial Rounded MT Bold" pitchFamily="34" charset="0"/>
              </a:rPr>
              <a:t>El presente estudio se observó la relación  entre la ausencia de amamantamiento con la presencia de </a:t>
            </a:r>
            <a:r>
              <a:rPr lang="es-ES" dirty="0" err="1" smtClean="0">
                <a:latin typeface="Arial Rounded MT Bold" pitchFamily="34" charset="0"/>
              </a:rPr>
              <a:t>maloclusiones</a:t>
            </a:r>
            <a:r>
              <a:rPr lang="es-ES" dirty="0" smtClean="0">
                <a:latin typeface="Arial Rounded MT Bold" pitchFamily="34" charset="0"/>
              </a:rPr>
              <a:t> relacionadas con hábitos viciosos de succión y deglución, presentes en niños VIH/SIDA, los cuales asistieron al CAPEI/UCV 2012.</a:t>
            </a:r>
            <a:endParaRPr lang="es-VE" dirty="0">
              <a:latin typeface="Arial Rounded MT Bold" pitchFamily="34" charset="0"/>
            </a:endParaRPr>
          </a:p>
        </p:txBody>
      </p:sp>
      <p:sp>
        <p:nvSpPr>
          <p:cNvPr id="4" name="5 Título"/>
          <p:cNvSpPr txBox="1">
            <a:spLocks/>
          </p:cNvSpPr>
          <p:nvPr/>
        </p:nvSpPr>
        <p:spPr>
          <a:xfrm>
            <a:off x="611560" y="-5724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VE" sz="4800" b="1" dirty="0" smtClean="0">
                <a:effectLst>
                  <a:outerShdw blurRad="38100" dist="38100" dir="2700000" algn="tl">
                    <a:srgbClr val="000000">
                      <a:alpha val="43137"/>
                    </a:srgbClr>
                  </a:outerShdw>
                </a:effectLst>
                <a:latin typeface="Arial Rounded MT Bold" pitchFamily="34" charset="0"/>
              </a:rPr>
              <a:t>Conclusiones</a:t>
            </a:r>
            <a:endParaRPr lang="es-VE" sz="4800" b="1" dirty="0">
              <a:effectLst>
                <a:outerShdw blurRad="38100" dist="38100" dir="2700000" algn="tl">
                  <a:srgbClr val="000000">
                    <a:alpha val="43137"/>
                  </a:srgbClr>
                </a:outerShdw>
              </a:effectLst>
              <a:latin typeface="Arial Rounded MT Bold" pitchFamily="34" charset="0"/>
            </a:endParaRPr>
          </a:p>
        </p:txBody>
      </p:sp>
      <p:pic>
        <p:nvPicPr>
          <p:cNvPr id="1026" name="Picture 2" descr="http://www.pediatricdentistsf.com/images/faq_dp_pacifier.jpg"/>
          <p:cNvPicPr>
            <a:picLocks noChangeAspect="1" noChangeArrowheads="1"/>
          </p:cNvPicPr>
          <p:nvPr/>
        </p:nvPicPr>
        <p:blipFill rotWithShape="1">
          <a:blip r:embed="rId3">
            <a:extLst>
              <a:ext uri="{28A0092B-C50C-407E-A947-70E740481C1C}">
                <a14:useLocalDpi xmlns:a14="http://schemas.microsoft.com/office/drawing/2010/main" val="0"/>
              </a:ext>
            </a:extLst>
          </a:blip>
          <a:srcRect b="15878"/>
          <a:stretch/>
        </p:blipFill>
        <p:spPr bwMode="auto">
          <a:xfrm>
            <a:off x="585962" y="1804664"/>
            <a:ext cx="2514600" cy="1634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n.gov/isdh/images/pacifi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19" y="3861048"/>
            <a:ext cx="2579018"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278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6" name="5 Título"/>
          <p:cNvSpPr>
            <a:spLocks noGrp="1"/>
          </p:cNvSpPr>
          <p:nvPr>
            <p:ph type="ctrTitle"/>
          </p:nvPr>
        </p:nvSpPr>
        <p:spPr>
          <a:xfrm>
            <a:off x="611560" y="-27384"/>
            <a:ext cx="7772400" cy="1470025"/>
          </a:xfrm>
        </p:spPr>
        <p:txBody>
          <a:bodyPr>
            <a:normAutofit/>
          </a:bodyPr>
          <a:lstStyle/>
          <a:p>
            <a:r>
              <a:rPr lang="es-VE" sz="4800" b="1" dirty="0" smtClean="0">
                <a:effectLst>
                  <a:outerShdw blurRad="38100" dist="38100" dir="2700000" algn="tl">
                    <a:srgbClr val="000000">
                      <a:alpha val="43137"/>
                    </a:srgbClr>
                  </a:outerShdw>
                </a:effectLst>
                <a:latin typeface="Arial Rounded MT Bold" pitchFamily="34" charset="0"/>
              </a:rPr>
              <a:t>Marco Teórico</a:t>
            </a:r>
            <a:endParaRPr lang="es-VE" sz="4800" b="1" dirty="0">
              <a:effectLst>
                <a:outerShdw blurRad="38100" dist="38100" dir="2700000" algn="tl">
                  <a:srgbClr val="000000">
                    <a:alpha val="43137"/>
                  </a:srgbClr>
                </a:outerShdw>
              </a:effectLst>
              <a:latin typeface="Arial Rounded MT Bold" pitchFamily="34" charset="0"/>
            </a:endParaRPr>
          </a:p>
        </p:txBody>
      </p:sp>
      <p:sp>
        <p:nvSpPr>
          <p:cNvPr id="8" name="7 CuadroTexto"/>
          <p:cNvSpPr txBox="1"/>
          <p:nvPr/>
        </p:nvSpPr>
        <p:spPr>
          <a:xfrm>
            <a:off x="0" y="1628800"/>
            <a:ext cx="9144000" cy="2431435"/>
          </a:xfrm>
          <a:prstGeom prst="rect">
            <a:avLst/>
          </a:prstGeom>
          <a:noFill/>
        </p:spPr>
        <p:txBody>
          <a:bodyPr wrap="square" rtlCol="0">
            <a:spAutoFit/>
          </a:bodyPr>
          <a:lstStyle/>
          <a:p>
            <a:r>
              <a:rPr lang="es-ES" sz="2800" dirty="0" smtClean="0">
                <a:latin typeface="Arial Rounded MT Bold" pitchFamily="34" charset="0"/>
              </a:rPr>
              <a:t>Maloclusiones: </a:t>
            </a:r>
            <a:endParaRPr lang="es-VE" sz="2800" dirty="0"/>
          </a:p>
          <a:p>
            <a:endParaRPr lang="es-VE" sz="2800" dirty="0"/>
          </a:p>
          <a:p>
            <a:pPr algn="just"/>
            <a:r>
              <a:rPr lang="es-VE" sz="2400" dirty="0">
                <a:latin typeface="Arial Rounded MT Bold" pitchFamily="34" charset="0"/>
              </a:rPr>
              <a:t>L</a:t>
            </a:r>
            <a:r>
              <a:rPr lang="es-VE" sz="2400" dirty="0" smtClean="0">
                <a:latin typeface="Arial Rounded MT Bold" pitchFamily="34" charset="0"/>
              </a:rPr>
              <a:t>a </a:t>
            </a:r>
            <a:r>
              <a:rPr lang="es-VE" sz="2400" dirty="0">
                <a:latin typeface="Arial Rounded MT Bold" pitchFamily="34" charset="0"/>
              </a:rPr>
              <a:t>relación inarmónica de maxilares, bien por la anomalía del hueso basal o bien por anomalía del hueso alveolar tanto mandibular como maxilar. Por lo tanto las maloclusiones pueden implicar todas las estructuras del A</a:t>
            </a:r>
            <a:r>
              <a:rPr lang="es-VE" sz="2400" dirty="0" smtClean="0">
                <a:latin typeface="Arial Rounded MT Bold" pitchFamily="34" charset="0"/>
              </a:rPr>
              <a:t>parato Bucal. </a:t>
            </a:r>
            <a:endParaRPr lang="es-ES" sz="2400" dirty="0">
              <a:latin typeface="Arial Rounded MT Bold" pitchFamily="34" charset="0"/>
            </a:endParaRP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4653136"/>
            <a:ext cx="3240360" cy="1755195"/>
          </a:xfrm>
          <a:prstGeom prst="rect">
            <a:avLst/>
          </a:prstGeom>
        </p:spPr>
      </p:pic>
    </p:spTree>
    <p:extLst>
      <p:ext uri="{BB962C8B-B14F-4D97-AF65-F5344CB8AC3E}">
        <p14:creationId xmlns:p14="http://schemas.microsoft.com/office/powerpoint/2010/main" val="3602626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6" name="5 Título"/>
          <p:cNvSpPr>
            <a:spLocks noGrp="1"/>
          </p:cNvSpPr>
          <p:nvPr>
            <p:ph type="ctrTitle"/>
          </p:nvPr>
        </p:nvSpPr>
        <p:spPr>
          <a:xfrm>
            <a:off x="611560" y="-27384"/>
            <a:ext cx="7772400" cy="1470025"/>
          </a:xfrm>
        </p:spPr>
        <p:txBody>
          <a:bodyPr>
            <a:normAutofit/>
          </a:bodyPr>
          <a:lstStyle/>
          <a:p>
            <a:r>
              <a:rPr lang="es-VE" sz="4800" b="1" dirty="0" smtClean="0">
                <a:effectLst>
                  <a:outerShdw blurRad="38100" dist="38100" dir="2700000" algn="tl">
                    <a:srgbClr val="000000">
                      <a:alpha val="43137"/>
                    </a:srgbClr>
                  </a:outerShdw>
                </a:effectLst>
                <a:latin typeface="Arial Rounded MT Bold" pitchFamily="34" charset="0"/>
              </a:rPr>
              <a:t>Marco Teórico</a:t>
            </a:r>
            <a:endParaRPr lang="es-VE" sz="4800" b="1" dirty="0">
              <a:effectLst>
                <a:outerShdw blurRad="38100" dist="38100" dir="2700000" algn="tl">
                  <a:srgbClr val="000000">
                    <a:alpha val="43137"/>
                  </a:srgbClr>
                </a:outerShdw>
              </a:effectLst>
              <a:latin typeface="Arial Rounded MT Bold" pitchFamily="34" charset="0"/>
            </a:endParaRPr>
          </a:p>
        </p:txBody>
      </p:sp>
      <p:sp>
        <p:nvSpPr>
          <p:cNvPr id="8" name="7 CuadroTexto"/>
          <p:cNvSpPr txBox="1"/>
          <p:nvPr/>
        </p:nvSpPr>
        <p:spPr>
          <a:xfrm>
            <a:off x="0" y="1628800"/>
            <a:ext cx="9144000" cy="1323439"/>
          </a:xfrm>
          <a:prstGeom prst="rect">
            <a:avLst/>
          </a:prstGeom>
          <a:noFill/>
        </p:spPr>
        <p:txBody>
          <a:bodyPr wrap="square" rtlCol="0">
            <a:spAutoFit/>
          </a:bodyPr>
          <a:lstStyle/>
          <a:p>
            <a:r>
              <a:rPr lang="es-ES" sz="2800" dirty="0" smtClean="0">
                <a:latin typeface="Arial Rounded MT Bold" pitchFamily="34" charset="0"/>
              </a:rPr>
              <a:t>Clasificación de </a:t>
            </a:r>
            <a:r>
              <a:rPr lang="es-ES" sz="2800" dirty="0" err="1" smtClean="0">
                <a:latin typeface="Arial Rounded MT Bold" pitchFamily="34" charset="0"/>
              </a:rPr>
              <a:t>Maloclusiones</a:t>
            </a:r>
            <a:r>
              <a:rPr lang="es-ES" sz="2800" dirty="0" smtClean="0">
                <a:latin typeface="Arial Rounded MT Bold" pitchFamily="34" charset="0"/>
              </a:rPr>
              <a:t> según ¨ </a:t>
            </a:r>
            <a:r>
              <a:rPr lang="es-ES" sz="2800" dirty="0" err="1" smtClean="0">
                <a:latin typeface="Arial Rounded MT Bold" pitchFamily="34" charset="0"/>
              </a:rPr>
              <a:t>Angle</a:t>
            </a:r>
            <a:r>
              <a:rPr lang="es-ES" sz="2800" dirty="0" smtClean="0">
                <a:latin typeface="Arial Rounded MT Bold" pitchFamily="34" charset="0"/>
              </a:rPr>
              <a:t> ¨: </a:t>
            </a:r>
            <a:endParaRPr lang="es-VE" sz="2800" dirty="0"/>
          </a:p>
          <a:p>
            <a:endParaRPr lang="es-VE" sz="2800" dirty="0"/>
          </a:p>
          <a:p>
            <a:pPr algn="just"/>
            <a:r>
              <a:rPr lang="es-VE" sz="2400" b="1" dirty="0" smtClean="0">
                <a:latin typeface="Arial Rounded MT Bold" pitchFamily="34" charset="0"/>
              </a:rPr>
              <a:t>Clase I de </a:t>
            </a:r>
            <a:r>
              <a:rPr lang="es-VE" sz="2400" b="1" dirty="0" err="1" smtClean="0">
                <a:latin typeface="Arial Rounded MT Bold" pitchFamily="34" charset="0"/>
              </a:rPr>
              <a:t>Angle</a:t>
            </a:r>
            <a:r>
              <a:rPr lang="es-VE" sz="2400" b="1" dirty="0" smtClean="0">
                <a:latin typeface="Arial Rounded MT Bold" pitchFamily="34" charset="0"/>
              </a:rPr>
              <a:t>; </a:t>
            </a:r>
            <a:r>
              <a:rPr lang="es-VE" sz="2400" b="1" dirty="0" err="1" smtClean="0">
                <a:latin typeface="Arial Rounded MT Bold" pitchFamily="34" charset="0"/>
              </a:rPr>
              <a:t>ClaII</a:t>
            </a:r>
            <a:r>
              <a:rPr lang="es-VE" sz="2400" b="1" dirty="0" smtClean="0">
                <a:latin typeface="Arial Rounded MT Bold" pitchFamily="34" charset="0"/>
              </a:rPr>
              <a:t> y Clase III</a:t>
            </a:r>
            <a:endParaRPr lang="es-VE" sz="2400" dirty="0">
              <a:latin typeface="Arial Rounded MT Bold"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105530"/>
            <a:ext cx="4199598" cy="2992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10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6" name="5 Título"/>
          <p:cNvSpPr>
            <a:spLocks noGrp="1"/>
          </p:cNvSpPr>
          <p:nvPr>
            <p:ph type="ctrTitle"/>
          </p:nvPr>
        </p:nvSpPr>
        <p:spPr>
          <a:xfrm>
            <a:off x="611560" y="-27384"/>
            <a:ext cx="7772400" cy="1470025"/>
          </a:xfrm>
        </p:spPr>
        <p:txBody>
          <a:bodyPr>
            <a:normAutofit/>
          </a:bodyPr>
          <a:lstStyle/>
          <a:p>
            <a:r>
              <a:rPr lang="es-VE" sz="4800" b="1" dirty="0" smtClean="0">
                <a:effectLst>
                  <a:outerShdw blurRad="38100" dist="38100" dir="2700000" algn="tl">
                    <a:srgbClr val="000000">
                      <a:alpha val="43137"/>
                    </a:srgbClr>
                  </a:outerShdw>
                </a:effectLst>
                <a:latin typeface="Arial Rounded MT Bold" pitchFamily="34" charset="0"/>
              </a:rPr>
              <a:t>Marco Teórico</a:t>
            </a:r>
            <a:endParaRPr lang="es-VE" sz="4800" b="1" dirty="0">
              <a:effectLst>
                <a:outerShdw blurRad="38100" dist="38100" dir="2700000" algn="tl">
                  <a:srgbClr val="000000">
                    <a:alpha val="43137"/>
                  </a:srgbClr>
                </a:outerShdw>
              </a:effectLst>
              <a:latin typeface="Arial Rounded MT Bold" pitchFamily="34" charset="0"/>
            </a:endParaRPr>
          </a:p>
        </p:txBody>
      </p:sp>
      <p:sp>
        <p:nvSpPr>
          <p:cNvPr id="8" name="7 CuadroTexto"/>
          <p:cNvSpPr txBox="1"/>
          <p:nvPr/>
        </p:nvSpPr>
        <p:spPr>
          <a:xfrm>
            <a:off x="35496" y="1628800"/>
            <a:ext cx="9144000" cy="461665"/>
          </a:xfrm>
          <a:prstGeom prst="rect">
            <a:avLst/>
          </a:prstGeom>
          <a:noFill/>
        </p:spPr>
        <p:txBody>
          <a:bodyPr wrap="square" rtlCol="0">
            <a:spAutoFit/>
          </a:bodyPr>
          <a:lstStyle/>
          <a:p>
            <a:pPr algn="just"/>
            <a:r>
              <a:rPr lang="es-VE" sz="2400" b="1" dirty="0" smtClean="0">
                <a:latin typeface="Arial Rounded MT Bold" pitchFamily="34" charset="0"/>
              </a:rPr>
              <a:t>Clase II de Angle</a:t>
            </a:r>
            <a:endParaRPr lang="es-VE" sz="2400" dirty="0">
              <a:latin typeface="Arial Rounded MT Bold"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780928"/>
            <a:ext cx="4104456" cy="2911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313" y="2780928"/>
            <a:ext cx="4448175"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2986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1721">
            <a:off x="3719982" y="3003397"/>
            <a:ext cx="522922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Título"/>
          <p:cNvSpPr>
            <a:spLocks noGrp="1"/>
          </p:cNvSpPr>
          <p:nvPr>
            <p:ph type="ctrTitle"/>
          </p:nvPr>
        </p:nvSpPr>
        <p:spPr>
          <a:xfrm>
            <a:off x="611560" y="-27384"/>
            <a:ext cx="7772400" cy="1470025"/>
          </a:xfrm>
        </p:spPr>
        <p:txBody>
          <a:bodyPr>
            <a:normAutofit/>
          </a:bodyPr>
          <a:lstStyle/>
          <a:p>
            <a:r>
              <a:rPr lang="es-VE" sz="4800" b="1" dirty="0" smtClean="0">
                <a:effectLst>
                  <a:outerShdw blurRad="38100" dist="38100" dir="2700000" algn="tl">
                    <a:srgbClr val="000000">
                      <a:alpha val="43137"/>
                    </a:srgbClr>
                  </a:outerShdw>
                </a:effectLst>
                <a:latin typeface="Arial Rounded MT Bold" pitchFamily="34" charset="0"/>
              </a:rPr>
              <a:t>Marco Teórico</a:t>
            </a:r>
            <a:endParaRPr lang="es-VE" sz="4800" b="1" dirty="0">
              <a:effectLst>
                <a:outerShdw blurRad="38100" dist="38100" dir="2700000" algn="tl">
                  <a:srgbClr val="000000">
                    <a:alpha val="43137"/>
                  </a:srgbClr>
                </a:outerShdw>
              </a:effectLst>
              <a:latin typeface="Arial Rounded MT Bold" pitchFamily="34" charset="0"/>
            </a:endParaRPr>
          </a:p>
        </p:txBody>
      </p:sp>
      <p:sp>
        <p:nvSpPr>
          <p:cNvPr id="8" name="7 CuadroTexto"/>
          <p:cNvSpPr txBox="1"/>
          <p:nvPr/>
        </p:nvSpPr>
        <p:spPr>
          <a:xfrm>
            <a:off x="0" y="1412776"/>
            <a:ext cx="9144000" cy="892552"/>
          </a:xfrm>
          <a:prstGeom prst="rect">
            <a:avLst/>
          </a:prstGeom>
          <a:noFill/>
        </p:spPr>
        <p:txBody>
          <a:bodyPr wrap="square" rtlCol="0">
            <a:spAutoFit/>
          </a:bodyPr>
          <a:lstStyle/>
          <a:p>
            <a:endParaRPr lang="es-VE" sz="2800" dirty="0"/>
          </a:p>
          <a:p>
            <a:pPr algn="just"/>
            <a:r>
              <a:rPr lang="es-VE" sz="2400" b="1" dirty="0" smtClean="0">
                <a:latin typeface="Arial Rounded MT Bold" pitchFamily="34" charset="0"/>
              </a:rPr>
              <a:t>Clase III de Angle</a:t>
            </a:r>
            <a:endParaRPr lang="es-VE" sz="2400" dirty="0">
              <a:latin typeface="Arial Rounded MT Bold"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52647">
            <a:off x="169387" y="2857065"/>
            <a:ext cx="4531927" cy="3299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670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6" name="5 Título"/>
          <p:cNvSpPr>
            <a:spLocks noGrp="1"/>
          </p:cNvSpPr>
          <p:nvPr>
            <p:ph type="ctrTitle"/>
          </p:nvPr>
        </p:nvSpPr>
        <p:spPr>
          <a:xfrm>
            <a:off x="611560" y="-171400"/>
            <a:ext cx="7772400" cy="1470025"/>
          </a:xfrm>
        </p:spPr>
        <p:txBody>
          <a:bodyPr>
            <a:normAutofit/>
          </a:bodyPr>
          <a:lstStyle/>
          <a:p>
            <a:r>
              <a:rPr lang="es-VE" sz="4800" b="1" dirty="0" smtClean="0">
                <a:effectLst>
                  <a:outerShdw blurRad="38100" dist="38100" dir="2700000" algn="tl">
                    <a:srgbClr val="000000">
                      <a:alpha val="43137"/>
                    </a:srgbClr>
                  </a:outerShdw>
                </a:effectLst>
                <a:latin typeface="Arial Rounded MT Bold" pitchFamily="34" charset="0"/>
              </a:rPr>
              <a:t>Marco Teórico</a:t>
            </a:r>
            <a:endParaRPr lang="es-VE" sz="4800" b="1" dirty="0">
              <a:effectLst>
                <a:outerShdw blurRad="38100" dist="38100" dir="2700000" algn="tl">
                  <a:srgbClr val="000000">
                    <a:alpha val="43137"/>
                  </a:srgbClr>
                </a:outerShdw>
              </a:effectLst>
              <a:latin typeface="Arial Rounded MT Bold" pitchFamily="34" charset="0"/>
            </a:endParaRPr>
          </a:p>
        </p:txBody>
      </p:sp>
      <p:sp>
        <p:nvSpPr>
          <p:cNvPr id="8" name="7 CuadroTexto"/>
          <p:cNvSpPr txBox="1"/>
          <p:nvPr/>
        </p:nvSpPr>
        <p:spPr>
          <a:xfrm>
            <a:off x="611560" y="980728"/>
            <a:ext cx="7919864" cy="2862322"/>
          </a:xfrm>
          <a:prstGeom prst="rect">
            <a:avLst/>
          </a:prstGeom>
          <a:noFill/>
        </p:spPr>
        <p:txBody>
          <a:bodyPr wrap="square" rtlCol="0">
            <a:spAutoFit/>
          </a:bodyPr>
          <a:lstStyle/>
          <a:p>
            <a:endParaRPr lang="es-VE" sz="2000" dirty="0" smtClean="0">
              <a:latin typeface="Arial Rounded MT Bold" pitchFamily="34" charset="0"/>
            </a:endParaRPr>
          </a:p>
          <a:p>
            <a:r>
              <a:rPr lang="es-VE" sz="2000" dirty="0" smtClean="0">
                <a:latin typeface="Arial Rounded MT Bold" pitchFamily="34" charset="0"/>
              </a:rPr>
              <a:t>SUCCIÓN/ AMAMANTAMIENTO:</a:t>
            </a:r>
          </a:p>
          <a:p>
            <a:pPr algn="just"/>
            <a:r>
              <a:rPr lang="es-VE" sz="2000" dirty="0">
                <a:latin typeface="Arial Rounded MT Bold" pitchFamily="34" charset="0"/>
              </a:rPr>
              <a:t> </a:t>
            </a:r>
          </a:p>
          <a:p>
            <a:pPr algn="just"/>
            <a:r>
              <a:rPr lang="es-VE" sz="2000" dirty="0" smtClean="0">
                <a:latin typeface="Arial Rounded MT Bold" pitchFamily="34" charset="0"/>
              </a:rPr>
              <a:t>La succión </a:t>
            </a:r>
            <a:r>
              <a:rPr lang="es-VE" sz="2000" dirty="0">
                <a:latin typeface="Arial Rounded MT Bold" pitchFamily="34" charset="0"/>
              </a:rPr>
              <a:t>constituye una respuesta innata </a:t>
            </a:r>
            <a:r>
              <a:rPr lang="es-VE" sz="2000" dirty="0" smtClean="0">
                <a:latin typeface="Arial Rounded MT Bold" pitchFamily="34" charset="0"/>
              </a:rPr>
              <a:t>aparece en periodo embrionario en </a:t>
            </a:r>
            <a:r>
              <a:rPr lang="es-VE" sz="2000" dirty="0">
                <a:latin typeface="Arial Rounded MT Bold" pitchFamily="34" charset="0"/>
              </a:rPr>
              <a:t>los seres </a:t>
            </a:r>
            <a:r>
              <a:rPr lang="es-VE" sz="2000" dirty="0" smtClean="0">
                <a:latin typeface="Arial Rounded MT Bold" pitchFamily="34" charset="0"/>
              </a:rPr>
              <a:t>humanos, madura las primeras </a:t>
            </a:r>
            <a:r>
              <a:rPr lang="es-VE" sz="2000" dirty="0">
                <a:latin typeface="Arial Rounded MT Bold" pitchFamily="34" charset="0"/>
              </a:rPr>
              <a:t>semanas de </a:t>
            </a:r>
            <a:r>
              <a:rPr lang="es-VE" sz="2000" dirty="0" smtClean="0">
                <a:latin typeface="Arial Rounded MT Bold" pitchFamily="34" charset="0"/>
              </a:rPr>
              <a:t>vida. </a:t>
            </a:r>
            <a:r>
              <a:rPr lang="es-VE" sz="2000" dirty="0">
                <a:latin typeface="Arial Rounded MT Bold" pitchFamily="34" charset="0"/>
              </a:rPr>
              <a:t>Se activa </a:t>
            </a:r>
            <a:r>
              <a:rPr lang="es-VE" sz="2000" dirty="0" smtClean="0">
                <a:latin typeface="Arial Rounded MT Bold" pitchFamily="34" charset="0"/>
              </a:rPr>
              <a:t>con el amamantamiento los </a:t>
            </a:r>
            <a:r>
              <a:rPr lang="es-VE" sz="2000" dirty="0">
                <a:latin typeface="Arial Rounded MT Bold" pitchFamily="34" charset="0"/>
              </a:rPr>
              <a:t>labios del recién nacido </a:t>
            </a:r>
            <a:r>
              <a:rPr lang="es-VE" sz="2000" dirty="0" smtClean="0">
                <a:latin typeface="Arial Rounded MT Bold" pitchFamily="34" charset="0"/>
              </a:rPr>
              <a:t>proporcionan un cierre hermético  para crear la presión negativa y producir una succión.</a:t>
            </a:r>
            <a:endParaRPr lang="es-VE" sz="2000" dirty="0">
              <a:latin typeface="Arial Rounded MT Bold" pitchFamily="34" charset="0"/>
            </a:endParaRPr>
          </a:p>
          <a:p>
            <a:endParaRPr lang="es-VE" sz="2000" dirty="0"/>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4094809"/>
            <a:ext cx="2240280" cy="2743200"/>
          </a:xfrm>
          <a:prstGeom prst="rect">
            <a:avLst/>
          </a:prstGeom>
        </p:spPr>
      </p:pic>
      <p:pic>
        <p:nvPicPr>
          <p:cNvPr id="9" name="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340" y="4318647"/>
            <a:ext cx="3064644" cy="2295525"/>
          </a:xfrm>
          <a:prstGeom prst="rect">
            <a:avLst/>
          </a:prstGeom>
        </p:spPr>
      </p:pic>
    </p:spTree>
    <p:extLst>
      <p:ext uri="{BB962C8B-B14F-4D97-AF65-F5344CB8AC3E}">
        <p14:creationId xmlns:p14="http://schemas.microsoft.com/office/powerpoint/2010/main" val="18990795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6" name="5 Título"/>
          <p:cNvSpPr>
            <a:spLocks noGrp="1"/>
          </p:cNvSpPr>
          <p:nvPr>
            <p:ph type="ctrTitle"/>
          </p:nvPr>
        </p:nvSpPr>
        <p:spPr>
          <a:xfrm>
            <a:off x="611560" y="-171400"/>
            <a:ext cx="7772400" cy="1470025"/>
          </a:xfrm>
        </p:spPr>
        <p:txBody>
          <a:bodyPr>
            <a:normAutofit/>
          </a:bodyPr>
          <a:lstStyle/>
          <a:p>
            <a:r>
              <a:rPr lang="es-VE" sz="4800" b="1" dirty="0" smtClean="0">
                <a:effectLst>
                  <a:outerShdw blurRad="38100" dist="38100" dir="2700000" algn="tl">
                    <a:srgbClr val="000000">
                      <a:alpha val="43137"/>
                    </a:srgbClr>
                  </a:outerShdw>
                </a:effectLst>
                <a:latin typeface="Arial Rounded MT Bold" pitchFamily="34" charset="0"/>
              </a:rPr>
              <a:t>Marco Teórico</a:t>
            </a:r>
            <a:endParaRPr lang="es-VE" sz="4800" b="1" dirty="0">
              <a:effectLst>
                <a:outerShdw blurRad="38100" dist="38100" dir="2700000" algn="tl">
                  <a:srgbClr val="000000">
                    <a:alpha val="43137"/>
                  </a:srgbClr>
                </a:outerShdw>
              </a:effectLst>
              <a:latin typeface="Arial Rounded MT Bold" pitchFamily="34" charset="0"/>
            </a:endParaRPr>
          </a:p>
        </p:txBody>
      </p:sp>
      <p:sp>
        <p:nvSpPr>
          <p:cNvPr id="8" name="7 CuadroTexto"/>
          <p:cNvSpPr txBox="1"/>
          <p:nvPr/>
        </p:nvSpPr>
        <p:spPr>
          <a:xfrm>
            <a:off x="-36512" y="980728"/>
            <a:ext cx="9144000" cy="5262979"/>
          </a:xfrm>
          <a:prstGeom prst="rect">
            <a:avLst/>
          </a:prstGeom>
          <a:noFill/>
        </p:spPr>
        <p:txBody>
          <a:bodyPr wrap="square" rtlCol="0">
            <a:spAutoFit/>
          </a:bodyPr>
          <a:lstStyle/>
          <a:p>
            <a:endParaRPr lang="es-VE" sz="2400" dirty="0" smtClean="0">
              <a:latin typeface="Arial Rounded MT Bold" pitchFamily="34" charset="0"/>
            </a:endParaRPr>
          </a:p>
          <a:p>
            <a:r>
              <a:rPr lang="es-VE" sz="2400" dirty="0" smtClean="0">
                <a:latin typeface="Arial Rounded MT Bold" pitchFamily="34" charset="0"/>
              </a:rPr>
              <a:t>SUCCIÓN:</a:t>
            </a:r>
          </a:p>
          <a:p>
            <a:pPr algn="just"/>
            <a:r>
              <a:rPr lang="es-VE" sz="2400" dirty="0">
                <a:latin typeface="Arial Rounded MT Bold" pitchFamily="34" charset="0"/>
              </a:rPr>
              <a:t> </a:t>
            </a:r>
          </a:p>
          <a:p>
            <a:pPr algn="just"/>
            <a:r>
              <a:rPr lang="es-VE" sz="2400" dirty="0" smtClean="0">
                <a:latin typeface="Arial Rounded MT Bold" pitchFamily="34" charset="0"/>
              </a:rPr>
              <a:t>	Con </a:t>
            </a:r>
            <a:r>
              <a:rPr lang="es-VE" sz="2400" dirty="0">
                <a:latin typeface="Arial Rounded MT Bold" pitchFamily="34" charset="0"/>
              </a:rPr>
              <a:t>el uso </a:t>
            </a:r>
            <a:r>
              <a:rPr lang="es-VE" sz="2400" dirty="0" smtClean="0">
                <a:latin typeface="Arial Rounded MT Bold" pitchFamily="34" charset="0"/>
              </a:rPr>
              <a:t>del tetero no hay cierre hermético, la </a:t>
            </a:r>
            <a:r>
              <a:rPr lang="es-VE" sz="2400" dirty="0">
                <a:latin typeface="Arial Rounded MT Bold" pitchFamily="34" charset="0"/>
              </a:rPr>
              <a:t>mandíbula se queda atrás y no se presenta el primer avance fisiológico, favoreciendo </a:t>
            </a:r>
            <a:r>
              <a:rPr lang="es-VE" sz="2400" dirty="0" smtClean="0">
                <a:latin typeface="Arial Rounded MT Bold" pitchFamily="34" charset="0"/>
              </a:rPr>
              <a:t>:</a:t>
            </a:r>
          </a:p>
          <a:p>
            <a:pPr algn="just"/>
            <a:endParaRPr lang="es-VE" sz="2400" dirty="0" smtClean="0">
              <a:latin typeface="Arial Rounded MT Bold" pitchFamily="34" charset="0"/>
            </a:endParaRPr>
          </a:p>
          <a:p>
            <a:pPr marL="342900" indent="-342900" algn="just">
              <a:buFont typeface="Arial" pitchFamily="34" charset="0"/>
              <a:buChar char="•"/>
            </a:pPr>
            <a:r>
              <a:rPr lang="es-VE" sz="2400" dirty="0" smtClean="0">
                <a:latin typeface="Arial Rounded MT Bold" pitchFamily="34" charset="0"/>
              </a:rPr>
              <a:t>Clase </a:t>
            </a:r>
            <a:r>
              <a:rPr lang="es-VE" sz="2400" dirty="0">
                <a:latin typeface="Arial Rounded MT Bold" pitchFamily="34" charset="0"/>
              </a:rPr>
              <a:t>II (</a:t>
            </a:r>
            <a:r>
              <a:rPr lang="es-VE" sz="2400" dirty="0" err="1">
                <a:latin typeface="Arial Rounded MT Bold" pitchFamily="34" charset="0"/>
              </a:rPr>
              <a:t>distoclusión</a:t>
            </a:r>
            <a:r>
              <a:rPr lang="es-VE" sz="2400" dirty="0" smtClean="0">
                <a:latin typeface="Arial Rounded MT Bold" pitchFamily="34" charset="0"/>
              </a:rPr>
              <a:t>). </a:t>
            </a:r>
          </a:p>
          <a:p>
            <a:pPr marL="342900" indent="-342900" algn="just">
              <a:buFont typeface="Arial" pitchFamily="34" charset="0"/>
              <a:buChar char="•"/>
            </a:pPr>
            <a:r>
              <a:rPr lang="es-VE" sz="2400" dirty="0" smtClean="0">
                <a:latin typeface="Arial Rounded MT Bold" pitchFamily="34" charset="0"/>
              </a:rPr>
              <a:t>Apiñamiento.</a:t>
            </a:r>
          </a:p>
          <a:p>
            <a:pPr marL="342900" indent="-342900" algn="just">
              <a:buFont typeface="Arial" pitchFamily="34" charset="0"/>
              <a:buChar char="•"/>
            </a:pPr>
            <a:r>
              <a:rPr lang="es-VE" sz="2400" dirty="0">
                <a:latin typeface="Arial Rounded MT Bold" pitchFamily="34" charset="0"/>
              </a:rPr>
              <a:t>M</a:t>
            </a:r>
            <a:r>
              <a:rPr lang="es-VE" sz="2400" dirty="0" smtClean="0">
                <a:latin typeface="Arial Rounded MT Bold" pitchFamily="34" charset="0"/>
              </a:rPr>
              <a:t>ordida </a:t>
            </a:r>
            <a:r>
              <a:rPr lang="es-VE" sz="2400" dirty="0">
                <a:latin typeface="Arial Rounded MT Bold" pitchFamily="34" charset="0"/>
              </a:rPr>
              <a:t>cruzada </a:t>
            </a:r>
            <a:r>
              <a:rPr lang="es-VE" sz="2400" dirty="0" smtClean="0">
                <a:latin typeface="Arial Rounded MT Bold" pitchFamily="34" charset="0"/>
              </a:rPr>
              <a:t>posterior</a:t>
            </a:r>
            <a:r>
              <a:rPr lang="es-VE" sz="2400" dirty="0">
                <a:latin typeface="Arial Rounded MT Bold" pitchFamily="34" charset="0"/>
              </a:rPr>
              <a:t>.</a:t>
            </a:r>
            <a:endParaRPr lang="es-VE" sz="2400" dirty="0" smtClean="0">
              <a:latin typeface="Arial Rounded MT Bold" pitchFamily="34" charset="0"/>
            </a:endParaRPr>
          </a:p>
          <a:p>
            <a:pPr marL="342900" indent="-342900" algn="just">
              <a:buFont typeface="Arial" pitchFamily="34" charset="0"/>
              <a:buChar char="•"/>
            </a:pPr>
            <a:r>
              <a:rPr lang="es-VE" sz="2400" dirty="0">
                <a:latin typeface="Arial Rounded MT Bold" pitchFamily="34" charset="0"/>
              </a:rPr>
              <a:t>M</a:t>
            </a:r>
            <a:r>
              <a:rPr lang="es-VE" sz="2400" dirty="0" smtClean="0">
                <a:latin typeface="Arial Rounded MT Bold" pitchFamily="34" charset="0"/>
              </a:rPr>
              <a:t>ordida abierta</a:t>
            </a:r>
            <a:r>
              <a:rPr lang="es-VE" sz="2400" dirty="0">
                <a:latin typeface="Arial Rounded MT Bold" pitchFamily="34" charset="0"/>
              </a:rPr>
              <a:t>.</a:t>
            </a:r>
            <a:endParaRPr lang="es-VE" sz="2400" dirty="0" smtClean="0">
              <a:latin typeface="Arial Rounded MT Bold" pitchFamily="34" charset="0"/>
            </a:endParaRPr>
          </a:p>
          <a:p>
            <a:pPr marL="342900" indent="-342900" algn="just">
              <a:buFont typeface="Arial" pitchFamily="34" charset="0"/>
              <a:buChar char="•"/>
            </a:pPr>
            <a:r>
              <a:rPr lang="es-VE" sz="2400" dirty="0" err="1">
                <a:latin typeface="Arial Rounded MT Bold" pitchFamily="34" charset="0"/>
              </a:rPr>
              <a:t>M</a:t>
            </a:r>
            <a:r>
              <a:rPr lang="es-VE" sz="2400" dirty="0" err="1" smtClean="0">
                <a:latin typeface="Arial Rounded MT Bold" pitchFamily="34" charset="0"/>
              </a:rPr>
              <a:t>alposiciones</a:t>
            </a:r>
            <a:r>
              <a:rPr lang="es-VE" sz="2400" dirty="0" smtClean="0">
                <a:latin typeface="Arial Rounded MT Bold" pitchFamily="34" charset="0"/>
              </a:rPr>
              <a:t> </a:t>
            </a:r>
            <a:r>
              <a:rPr lang="es-VE" sz="2400" dirty="0">
                <a:latin typeface="Arial Rounded MT Bold" pitchFamily="34" charset="0"/>
              </a:rPr>
              <a:t>dentarias. </a:t>
            </a:r>
            <a:endParaRPr lang="es-VE" sz="2400" dirty="0" smtClean="0">
              <a:latin typeface="Arial Rounded MT Bold" pitchFamily="34" charset="0"/>
            </a:endParaRPr>
          </a:p>
          <a:p>
            <a:pPr algn="just"/>
            <a:endParaRPr lang="es-VE" sz="2400" dirty="0">
              <a:latin typeface="Arial Rounded MT Bold" pitchFamily="34" charset="0"/>
            </a:endParaRPr>
          </a:p>
          <a:p>
            <a:pPr algn="just"/>
            <a:r>
              <a:rPr lang="es-VE" sz="2400" dirty="0" smtClean="0">
                <a:latin typeface="Arial Rounded MT Bold" pitchFamily="34" charset="0"/>
              </a:rPr>
              <a:t>	</a:t>
            </a:r>
            <a:endParaRPr lang="es-VE" sz="2400" dirty="0">
              <a:latin typeface="Arial Rounded MT Bold" pitchFamily="34"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4935">
            <a:off x="5138650" y="3422785"/>
            <a:ext cx="3199167" cy="2396287"/>
          </a:xfrm>
          <a:prstGeom prst="rect">
            <a:avLst/>
          </a:prstGeom>
        </p:spPr>
      </p:pic>
    </p:spTree>
    <p:extLst>
      <p:ext uri="{BB962C8B-B14F-4D97-AF65-F5344CB8AC3E}">
        <p14:creationId xmlns:p14="http://schemas.microsoft.com/office/powerpoint/2010/main" val="950850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6" name="5 Título"/>
          <p:cNvSpPr>
            <a:spLocks noGrp="1"/>
          </p:cNvSpPr>
          <p:nvPr>
            <p:ph type="ctrTitle"/>
          </p:nvPr>
        </p:nvSpPr>
        <p:spPr>
          <a:xfrm>
            <a:off x="611560" y="-171400"/>
            <a:ext cx="7772400" cy="1470025"/>
          </a:xfrm>
        </p:spPr>
        <p:txBody>
          <a:bodyPr>
            <a:normAutofit/>
          </a:bodyPr>
          <a:lstStyle/>
          <a:p>
            <a:r>
              <a:rPr lang="es-VE" sz="4800" b="1" dirty="0" smtClean="0">
                <a:effectLst>
                  <a:outerShdw blurRad="38100" dist="38100" dir="2700000" algn="tl">
                    <a:srgbClr val="000000">
                      <a:alpha val="43137"/>
                    </a:srgbClr>
                  </a:outerShdw>
                </a:effectLst>
                <a:latin typeface="Arial Rounded MT Bold" pitchFamily="34" charset="0"/>
              </a:rPr>
              <a:t>Marco Teórico</a:t>
            </a:r>
            <a:endParaRPr lang="es-VE" sz="4800" b="1" dirty="0">
              <a:effectLst>
                <a:outerShdw blurRad="38100" dist="38100" dir="2700000" algn="tl">
                  <a:srgbClr val="000000">
                    <a:alpha val="43137"/>
                  </a:srgbClr>
                </a:outerShdw>
              </a:effectLst>
              <a:latin typeface="Arial Rounded MT Bold" pitchFamily="34" charset="0"/>
            </a:endParaRPr>
          </a:p>
        </p:txBody>
      </p:sp>
      <p:sp>
        <p:nvSpPr>
          <p:cNvPr id="8" name="7 CuadroTexto"/>
          <p:cNvSpPr txBox="1"/>
          <p:nvPr/>
        </p:nvSpPr>
        <p:spPr>
          <a:xfrm>
            <a:off x="-36512" y="980728"/>
            <a:ext cx="9144000" cy="3416320"/>
          </a:xfrm>
          <a:prstGeom prst="rect">
            <a:avLst/>
          </a:prstGeom>
          <a:noFill/>
        </p:spPr>
        <p:txBody>
          <a:bodyPr wrap="square" rtlCol="0">
            <a:spAutoFit/>
          </a:bodyPr>
          <a:lstStyle/>
          <a:p>
            <a:endParaRPr lang="es-VE" sz="2400" dirty="0" smtClean="0">
              <a:latin typeface="Arial Rounded MT Bold" pitchFamily="34" charset="0"/>
            </a:endParaRPr>
          </a:p>
          <a:p>
            <a:r>
              <a:rPr lang="es-VE" sz="2400" dirty="0" smtClean="0">
                <a:latin typeface="Arial Rounded MT Bold" pitchFamily="34" charset="0"/>
              </a:rPr>
              <a:t>La falta de Amamantamiento </a:t>
            </a:r>
          </a:p>
          <a:p>
            <a:pPr algn="just"/>
            <a:r>
              <a:rPr lang="es-VE" sz="2400" dirty="0">
                <a:latin typeface="Arial Rounded MT Bold" pitchFamily="34" charset="0"/>
              </a:rPr>
              <a:t> </a:t>
            </a:r>
          </a:p>
          <a:p>
            <a:pPr algn="just"/>
            <a:r>
              <a:rPr lang="es-VE" sz="2400" dirty="0" smtClean="0">
                <a:latin typeface="Arial Rounded MT Bold" pitchFamily="34" charset="0"/>
              </a:rPr>
              <a:t>	</a:t>
            </a:r>
            <a:r>
              <a:rPr lang="es-VE" sz="2400" dirty="0">
                <a:latin typeface="Arial Rounded MT Bold" pitchFamily="34" charset="0"/>
              </a:rPr>
              <a:t>Crea </a:t>
            </a:r>
            <a:r>
              <a:rPr lang="es-VE" sz="2400" dirty="0" smtClean="0">
                <a:latin typeface="Arial Rounded MT Bold" pitchFamily="34" charset="0"/>
              </a:rPr>
              <a:t>hábitos nocivos como </a:t>
            </a:r>
            <a:r>
              <a:rPr lang="es-VE" sz="2400" dirty="0">
                <a:latin typeface="Arial Rounded MT Bold" pitchFamily="34" charset="0"/>
              </a:rPr>
              <a:t>el mal agarre del pezón trayendo como consecuencia que el lactante quede insatisfecho en la alimentación, y en su mayoría adopte el hábito no nutritivo de la succión digital.</a:t>
            </a:r>
          </a:p>
          <a:p>
            <a:pPr algn="just"/>
            <a:endParaRPr lang="es-VE" sz="2400" dirty="0">
              <a:latin typeface="Arial Rounded MT Bold" pitchFamily="34" charset="0"/>
            </a:endParaRPr>
          </a:p>
          <a:p>
            <a:pPr algn="just"/>
            <a:r>
              <a:rPr lang="es-VE" sz="2400" dirty="0" smtClean="0">
                <a:latin typeface="Arial Rounded MT Bold" pitchFamily="34" charset="0"/>
              </a:rPr>
              <a:t>	</a:t>
            </a:r>
            <a:endParaRPr lang="es-VE" sz="2400" dirty="0">
              <a:latin typeface="Arial Rounded MT Bold" pitchFamily="34" charset="0"/>
            </a:endParaRP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3573016"/>
            <a:ext cx="2016224" cy="3001682"/>
          </a:xfrm>
          <a:prstGeom prst="rect">
            <a:avLst/>
          </a:prstGeom>
        </p:spPr>
      </p:pic>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4509120"/>
            <a:ext cx="2924175" cy="1562100"/>
          </a:xfrm>
          <a:prstGeom prst="rect">
            <a:avLst/>
          </a:prstGeom>
        </p:spPr>
      </p:pic>
      <p:pic>
        <p:nvPicPr>
          <p:cNvPr id="9" name="8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33" y="3783501"/>
            <a:ext cx="2319759" cy="2319759"/>
          </a:xfrm>
          <a:prstGeom prst="rect">
            <a:avLst/>
          </a:prstGeom>
        </p:spPr>
      </p:pic>
    </p:spTree>
    <p:extLst>
      <p:ext uri="{BB962C8B-B14F-4D97-AF65-F5344CB8AC3E}">
        <p14:creationId xmlns:p14="http://schemas.microsoft.com/office/powerpoint/2010/main" val="277540320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555</Words>
  <Application>Microsoft Office PowerPoint</Application>
  <PresentationFormat>Presentación en pantalla (4:3)</PresentationFormat>
  <Paragraphs>107</Paragraphs>
  <Slides>20</Slides>
  <Notes>0</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Tema de Office</vt:lpstr>
      <vt:lpstr>   “INFLUENCIA DE LOS HÁBITOS DE DEGLUCIÓN Y SUCCIÓN EN INFANTES VIH/SIDA QUE ASISTEN A CAPEI SOBRE LAS MALOCLUSIONES QUE PRESENTAN”  </vt:lpstr>
      <vt:lpstr>Objetivo</vt:lpstr>
      <vt:lpstr>Marco Teórico</vt:lpstr>
      <vt:lpstr>Marco Teórico</vt:lpstr>
      <vt:lpstr>Marco Teórico</vt:lpstr>
      <vt:lpstr>Marco Teórico</vt:lpstr>
      <vt:lpstr>Marco Teórico</vt:lpstr>
      <vt:lpstr>Marco Teórico</vt:lpstr>
      <vt:lpstr>Marco Teórico</vt:lpstr>
      <vt:lpstr>Marco Teórico</vt:lpstr>
      <vt:lpstr>Marco Teórico</vt:lpstr>
      <vt:lpstr>Presentación de PowerPoint</vt:lpstr>
      <vt:lpstr>Presentación de PowerPoint</vt:lpstr>
      <vt:lpstr>Presentación de PowerPoint</vt:lpstr>
      <vt:lpstr>Presentación de PowerPoint</vt:lpstr>
      <vt:lpstr>Presentación de PowerPoint</vt:lpstr>
      <vt:lpstr>Resultados </vt:lpstr>
      <vt:lpstr>Presentación de PowerPoint</vt:lpstr>
      <vt:lpstr>Resultados </vt:lpstr>
      <vt:lpstr>Presentación de PowerPoint</vt:lpstr>
    </vt:vector>
  </TitlesOfParts>
  <Company>CAPEI / UCV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“INFLUENCIA DE LOS HÁBITOS DE DEGLUCIÓN Y SUCCIÓN EN INFANTES VIH- QUE ASISTEN A CAPEI SOBRE LAS MALOCLUSIONES QUE PRESENTAN”  </dc:title>
  <dc:creator>Maria Elena Guerra</dc:creator>
  <cp:lastModifiedBy>Maria Elena Guerra</cp:lastModifiedBy>
  <cp:revision>75</cp:revision>
  <dcterms:created xsi:type="dcterms:W3CDTF">2013-05-13T15:44:42Z</dcterms:created>
  <dcterms:modified xsi:type="dcterms:W3CDTF">2014-04-28T14:09:51Z</dcterms:modified>
</cp:coreProperties>
</file>