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E4485-5FDE-4A21-B6D3-0BEF31663B58}" type="datetimeFigureOut">
              <a:rPr lang="es-VE" smtClean="0"/>
              <a:t>01/08/2014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85559-1ED3-48D2-8600-DA2982CB420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E4485-5FDE-4A21-B6D3-0BEF31663B58}" type="datetimeFigureOut">
              <a:rPr lang="es-VE" smtClean="0"/>
              <a:t>01/08/2014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85559-1ED3-48D2-8600-DA2982CB420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E4485-5FDE-4A21-B6D3-0BEF31663B58}" type="datetimeFigureOut">
              <a:rPr lang="es-VE" smtClean="0"/>
              <a:t>01/08/2014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85559-1ED3-48D2-8600-DA2982CB420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E4485-5FDE-4A21-B6D3-0BEF31663B58}" type="datetimeFigureOut">
              <a:rPr lang="es-VE" smtClean="0"/>
              <a:t>01/08/2014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85559-1ED3-48D2-8600-DA2982CB420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E4485-5FDE-4A21-B6D3-0BEF31663B58}" type="datetimeFigureOut">
              <a:rPr lang="es-VE" smtClean="0"/>
              <a:t>01/08/2014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85559-1ED3-48D2-8600-DA2982CB420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E4485-5FDE-4A21-B6D3-0BEF31663B58}" type="datetimeFigureOut">
              <a:rPr lang="es-VE" smtClean="0"/>
              <a:t>01/08/2014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85559-1ED3-48D2-8600-DA2982CB420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E4485-5FDE-4A21-B6D3-0BEF31663B58}" type="datetimeFigureOut">
              <a:rPr lang="es-VE" smtClean="0"/>
              <a:t>01/08/2014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85559-1ED3-48D2-8600-DA2982CB420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E4485-5FDE-4A21-B6D3-0BEF31663B58}" type="datetimeFigureOut">
              <a:rPr lang="es-VE" smtClean="0"/>
              <a:t>01/08/2014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85559-1ED3-48D2-8600-DA2982CB420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E4485-5FDE-4A21-B6D3-0BEF31663B58}" type="datetimeFigureOut">
              <a:rPr lang="es-VE" smtClean="0"/>
              <a:t>01/08/2014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85559-1ED3-48D2-8600-DA2982CB420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E4485-5FDE-4A21-B6D3-0BEF31663B58}" type="datetimeFigureOut">
              <a:rPr lang="es-VE" smtClean="0"/>
              <a:t>01/08/2014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85559-1ED3-48D2-8600-DA2982CB420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E4485-5FDE-4A21-B6D3-0BEF31663B58}" type="datetimeFigureOut">
              <a:rPr lang="es-VE" smtClean="0"/>
              <a:t>01/08/2014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85559-1ED3-48D2-8600-DA2982CB420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E4485-5FDE-4A21-B6D3-0BEF31663B58}" type="datetimeFigureOut">
              <a:rPr lang="es-VE" smtClean="0"/>
              <a:t>01/08/2014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85559-1ED3-48D2-8600-DA2982CB4204}" type="slidenum">
              <a:rPr lang="es-VE" smtClean="0"/>
              <a:t>‹Nº›</a:t>
            </a:fld>
            <a:endParaRPr lang="es-V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07904" y="5656386"/>
            <a:ext cx="5184576" cy="868958"/>
          </a:xfrm>
        </p:spPr>
        <p:txBody>
          <a:bodyPr>
            <a:normAutofit/>
          </a:bodyPr>
          <a:lstStyle/>
          <a:p>
            <a:pPr algn="r"/>
            <a:r>
              <a:rPr lang="es-MX" sz="1400" dirty="0" smtClean="0"/>
              <a:t>Prof. BERNARDINO HERRERA LEÓN</a:t>
            </a:r>
            <a:br>
              <a:rPr lang="es-MX" sz="1400" dirty="0" smtClean="0"/>
            </a:br>
            <a:r>
              <a:rPr lang="es-MX" sz="1400" dirty="0" smtClean="0"/>
              <a:t>Investigador ININCO  / Docente EBA/ FHE / UCV</a:t>
            </a:r>
            <a:endParaRPr lang="es-VE" sz="1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2492896"/>
            <a:ext cx="8291264" cy="1324744"/>
          </a:xfrm>
        </p:spPr>
        <p:txBody>
          <a:bodyPr/>
          <a:lstStyle/>
          <a:p>
            <a:pPr algn="ctr">
              <a:buNone/>
            </a:pPr>
            <a:r>
              <a:rPr lang="es-MX" dirty="0" smtClean="0"/>
              <a:t>De la Escuela de Bibliotecología y Archivología a la Escuela de Ciencias de la Información</a:t>
            </a:r>
          </a:p>
          <a:p>
            <a:pPr>
              <a:buNone/>
            </a:pPr>
            <a:endParaRPr lang="es-VE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520824" y="3933056"/>
            <a:ext cx="80836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 cómo pasar</a:t>
            </a:r>
            <a:r>
              <a:rPr kumimoji="0" lang="es-MX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 formar actores de reparto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formar protagonistas </a:t>
            </a:r>
            <a:endParaRPr kumimoji="0" lang="es-MX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VE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765448"/>
            <a:ext cx="2114550" cy="1295400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6084168" y="764704"/>
            <a:ext cx="1944216" cy="1323439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VE" sz="8000" dirty="0" err="1" smtClean="0">
                <a:latin typeface="Brush Script MT" pitchFamily="66" charset="0"/>
              </a:rPr>
              <a:t>eci</a:t>
            </a:r>
            <a:endParaRPr lang="es-VE" sz="8000" dirty="0">
              <a:latin typeface="Brush Script MT" pitchFamily="66" charset="0"/>
            </a:endParaRPr>
          </a:p>
        </p:txBody>
      </p:sp>
      <p:sp>
        <p:nvSpPr>
          <p:cNvPr id="9" name="8 Flecha derecha"/>
          <p:cNvSpPr/>
          <p:nvPr/>
        </p:nvSpPr>
        <p:spPr>
          <a:xfrm>
            <a:off x="3059832" y="1197124"/>
            <a:ext cx="2736304" cy="5036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395536" y="404664"/>
          <a:ext cx="8352928" cy="720080"/>
        </p:xfrm>
        <a:graphic>
          <a:graphicData uri="http://schemas.openxmlformats.org/drawingml/2006/table">
            <a:tbl>
              <a:tblPr/>
              <a:tblGrid>
                <a:gridCol w="2088232"/>
                <a:gridCol w="2088232"/>
                <a:gridCol w="2088232"/>
                <a:gridCol w="2088232"/>
              </a:tblGrid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MX" sz="1200" b="1" dirty="0">
                          <a:latin typeface="Arial Narrow"/>
                          <a:ea typeface="Times New Roman"/>
                          <a:cs typeface="Times New Roman"/>
                        </a:rPr>
                        <a:t>Términos básicos</a:t>
                      </a:r>
                      <a:endParaRPr lang="es-VE" sz="1200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MX" sz="1200" b="1" dirty="0">
                          <a:latin typeface="Calibri"/>
                          <a:ea typeface="Times New Roman"/>
                          <a:cs typeface="Times New Roman"/>
                        </a:rPr>
                        <a:t>Desde la Revolución Agraria Siglos XI y XVIII</a:t>
                      </a:r>
                      <a:endParaRPr lang="es-VE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MX" sz="1200" b="1" dirty="0">
                          <a:latin typeface="Arial Narrow"/>
                          <a:ea typeface="Times New Roman"/>
                          <a:cs typeface="Times New Roman"/>
                        </a:rPr>
                        <a:t>Revolución Industrial y Económica siglos XVIII y XIX</a:t>
                      </a:r>
                      <a:endParaRPr lang="es-VE" sz="1200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MX" sz="1200" b="1" dirty="0">
                          <a:latin typeface="Arial Narrow"/>
                          <a:ea typeface="Times New Roman"/>
                          <a:cs typeface="Times New Roman"/>
                        </a:rPr>
                        <a:t>Época actual</a:t>
                      </a:r>
                      <a:endParaRPr lang="es-VE" sz="1200" dirty="0">
                        <a:latin typeface="Arial Narrow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MX" sz="1200" b="1" dirty="0">
                          <a:latin typeface="Arial Narrow"/>
                          <a:ea typeface="Times New Roman"/>
                          <a:cs typeface="Times New Roman"/>
                        </a:rPr>
                        <a:t>El siglo </a:t>
                      </a:r>
                      <a:r>
                        <a:rPr lang="es-MX" sz="1200" b="1" dirty="0" smtClean="0">
                          <a:latin typeface="Arial Narrow"/>
                          <a:ea typeface="Times New Roman"/>
                          <a:cs typeface="Times New Roman"/>
                        </a:rPr>
                        <a:t>XX y XXI</a:t>
                      </a:r>
                      <a:endParaRPr lang="es-VE" sz="1200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3890548"/>
              </p:ext>
            </p:extLst>
          </p:nvPr>
        </p:nvGraphicFramePr>
        <p:xfrm>
          <a:off x="395536" y="1268760"/>
          <a:ext cx="8352928" cy="637788"/>
        </p:xfrm>
        <a:graphic>
          <a:graphicData uri="http://schemas.openxmlformats.org/drawingml/2006/table">
            <a:tbl>
              <a:tblPr/>
              <a:tblGrid>
                <a:gridCol w="2088232"/>
                <a:gridCol w="2088232"/>
                <a:gridCol w="2088232"/>
                <a:gridCol w="2088232"/>
              </a:tblGrid>
              <a:tr h="6377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600" b="1" dirty="0" smtClean="0">
                          <a:latin typeface="Arial Narrow"/>
                          <a:ea typeface="Times New Roman"/>
                          <a:cs typeface="Times New Roman"/>
                        </a:rPr>
                        <a:t>Materiales</a:t>
                      </a:r>
                      <a:endParaRPr lang="es-VE" sz="1600" b="1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200" b="1" dirty="0">
                          <a:latin typeface="Arial Narrow"/>
                          <a:ea typeface="Times New Roman"/>
                          <a:cs typeface="Times New Roman"/>
                        </a:rPr>
                        <a:t>Piedra, madera, cuero, marfil, hierro y otros metales.</a:t>
                      </a:r>
                      <a:endParaRPr lang="es-VE" sz="1200" b="1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200" b="1" dirty="0">
                          <a:latin typeface="Arial Narrow"/>
                          <a:ea typeface="Times New Roman"/>
                          <a:cs typeface="Times New Roman"/>
                        </a:rPr>
                        <a:t>Acero, cemento, goma natural.</a:t>
                      </a:r>
                      <a:endParaRPr lang="es-VE" sz="1200" b="1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200" b="1" dirty="0">
                          <a:latin typeface="Arial Narrow"/>
                          <a:ea typeface="Times New Roman"/>
                          <a:cs typeface="Times New Roman"/>
                        </a:rPr>
                        <a:t>Plástico y </a:t>
                      </a:r>
                      <a:r>
                        <a:rPr lang="es-MX" sz="1200" b="1" dirty="0" smtClean="0">
                          <a:latin typeface="Arial Narrow"/>
                          <a:ea typeface="Times New Roman"/>
                          <a:cs typeface="Times New Roman"/>
                        </a:rPr>
                        <a:t>materiales </a:t>
                      </a:r>
                      <a:r>
                        <a:rPr lang="es-MX" sz="1200" b="1" dirty="0">
                          <a:latin typeface="Arial Narrow"/>
                          <a:ea typeface="Times New Roman"/>
                          <a:cs typeface="Times New Roman"/>
                        </a:rPr>
                        <a:t>sintéticos</a:t>
                      </a:r>
                      <a:endParaRPr lang="es-VE" sz="1200" b="1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395536" y="1988840"/>
          <a:ext cx="8352928" cy="822960"/>
        </p:xfrm>
        <a:graphic>
          <a:graphicData uri="http://schemas.openxmlformats.org/drawingml/2006/table">
            <a:tbl>
              <a:tblPr/>
              <a:tblGrid>
                <a:gridCol w="2088232"/>
                <a:gridCol w="2088232"/>
                <a:gridCol w="2088232"/>
                <a:gridCol w="208823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600" b="1" dirty="0" smtClean="0">
                          <a:latin typeface="Arial Narrow"/>
                          <a:ea typeface="Times New Roman"/>
                          <a:cs typeface="Times New Roman"/>
                        </a:rPr>
                        <a:t>Energía</a:t>
                      </a:r>
                      <a:endParaRPr lang="es-VE" sz="1600" b="1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200" dirty="0">
                          <a:latin typeface="Arial Narrow"/>
                          <a:ea typeface="Times New Roman"/>
                          <a:cs typeface="Times New Roman"/>
                        </a:rPr>
                        <a:t>Molinos de agua y viento, fuerza animal, fuerza humana</a:t>
                      </a:r>
                      <a:endParaRPr lang="es-VE" sz="1200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200" dirty="0">
                          <a:latin typeface="Arial Narrow"/>
                          <a:ea typeface="Times New Roman"/>
                          <a:cs typeface="Times New Roman"/>
                        </a:rPr>
                        <a:t>Motores a vapor, motores eléctricos</a:t>
                      </a:r>
                      <a:endParaRPr lang="es-VE" sz="1200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200" dirty="0">
                          <a:latin typeface="Arial Narrow"/>
                          <a:ea typeface="Times New Roman"/>
                          <a:cs typeface="Times New Roman"/>
                        </a:rPr>
                        <a:t>Motores de combustión derivados del petróleo, atómica nuclear, electricidad a gran escala</a:t>
                      </a:r>
                      <a:endParaRPr lang="es-VE" sz="1200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395536" y="2924944"/>
          <a:ext cx="8352928" cy="548640"/>
        </p:xfrm>
        <a:graphic>
          <a:graphicData uri="http://schemas.openxmlformats.org/drawingml/2006/table">
            <a:tbl>
              <a:tblPr/>
              <a:tblGrid>
                <a:gridCol w="2088232"/>
                <a:gridCol w="2088232"/>
                <a:gridCol w="2088232"/>
                <a:gridCol w="208823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600" b="1" dirty="0">
                          <a:latin typeface="Arial Narrow"/>
                          <a:ea typeface="Times New Roman"/>
                          <a:cs typeface="Times New Roman"/>
                        </a:rPr>
                        <a:t>La vida y la salud</a:t>
                      </a:r>
                      <a:endParaRPr lang="es-VE" sz="1600" b="1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200" dirty="0">
                          <a:latin typeface="Arial Narrow"/>
                          <a:ea typeface="Times New Roman"/>
                          <a:cs typeface="Times New Roman"/>
                        </a:rPr>
                        <a:t>A merced de las condiciones naturales</a:t>
                      </a:r>
                      <a:endParaRPr lang="es-VE" sz="1200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200" dirty="0">
                          <a:latin typeface="Arial Narrow"/>
                          <a:ea typeface="Times New Roman"/>
                          <a:cs typeface="Times New Roman"/>
                        </a:rPr>
                        <a:t>Medicina y microbiología, era de la quinina y los antibióticos</a:t>
                      </a:r>
                      <a:endParaRPr lang="es-VE" sz="1200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200" dirty="0">
                          <a:latin typeface="Arial Narrow"/>
                          <a:ea typeface="Times New Roman"/>
                          <a:cs typeface="Times New Roman"/>
                        </a:rPr>
                        <a:t>Alta tecnología médica, ingeniería genética y farmacología sintética</a:t>
                      </a:r>
                      <a:endParaRPr lang="es-VE" sz="1200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37692"/>
              </p:ext>
            </p:extLst>
          </p:nvPr>
        </p:nvGraphicFramePr>
        <p:xfrm>
          <a:off x="395536" y="3573016"/>
          <a:ext cx="8352928" cy="365760"/>
        </p:xfrm>
        <a:graphic>
          <a:graphicData uri="http://schemas.openxmlformats.org/drawingml/2006/table">
            <a:tbl>
              <a:tblPr/>
              <a:tblGrid>
                <a:gridCol w="2142238"/>
                <a:gridCol w="2070230"/>
                <a:gridCol w="2070230"/>
                <a:gridCol w="2070230"/>
              </a:tblGrid>
              <a:tr h="22351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600" b="1" dirty="0">
                          <a:latin typeface="Arial Narrow"/>
                          <a:ea typeface="Times New Roman"/>
                          <a:cs typeface="Times New Roman"/>
                        </a:rPr>
                        <a:t>La noción del tiempo</a:t>
                      </a:r>
                      <a:endParaRPr lang="es-VE" sz="1600" b="1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200" dirty="0">
                          <a:latin typeface="Arial Narrow"/>
                          <a:ea typeface="Times New Roman"/>
                          <a:cs typeface="Times New Roman"/>
                        </a:rPr>
                        <a:t>La hora de campana</a:t>
                      </a:r>
                      <a:endParaRPr lang="es-VE" sz="1200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200" dirty="0">
                          <a:latin typeface="Arial Narrow"/>
                          <a:ea typeface="Times New Roman"/>
                          <a:cs typeface="Times New Roman"/>
                        </a:rPr>
                        <a:t>Los segundos de cronómetro</a:t>
                      </a:r>
                      <a:endParaRPr lang="es-VE" sz="1200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200" dirty="0">
                          <a:latin typeface="Arial Narrow"/>
                          <a:ea typeface="Times New Roman"/>
                          <a:cs typeface="Times New Roman"/>
                        </a:rPr>
                        <a:t>El picosegundo electrónico</a:t>
                      </a:r>
                      <a:endParaRPr lang="es-VE" sz="1200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4624073"/>
              </p:ext>
            </p:extLst>
          </p:nvPr>
        </p:nvGraphicFramePr>
        <p:xfrm>
          <a:off x="395536" y="4005064"/>
          <a:ext cx="8352928" cy="822960"/>
        </p:xfrm>
        <a:graphic>
          <a:graphicData uri="http://schemas.openxmlformats.org/drawingml/2006/table">
            <a:tbl>
              <a:tblPr/>
              <a:tblGrid>
                <a:gridCol w="2142238"/>
                <a:gridCol w="2070230"/>
                <a:gridCol w="2070230"/>
                <a:gridCol w="2070230"/>
              </a:tblGrid>
              <a:tr h="8192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600" b="1" dirty="0" smtClean="0">
                          <a:latin typeface="Arial Narrow"/>
                          <a:ea typeface="Times New Roman"/>
                          <a:cs typeface="Times New Roman"/>
                        </a:rPr>
                        <a:t>Organización </a:t>
                      </a:r>
                      <a:r>
                        <a:rPr lang="es-MX" sz="1600" b="1" dirty="0">
                          <a:latin typeface="Arial Narrow"/>
                          <a:ea typeface="Times New Roman"/>
                          <a:cs typeface="Times New Roman"/>
                        </a:rPr>
                        <a:t>del trabajo</a:t>
                      </a:r>
                      <a:endParaRPr lang="es-VE" sz="1600" b="1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200" b="1" dirty="0">
                          <a:latin typeface="Arial Narrow"/>
                          <a:ea typeface="Times New Roman"/>
                          <a:cs typeface="Times New Roman"/>
                        </a:rPr>
                        <a:t>Especialización agraria, especialización artesanal rudimentaria</a:t>
                      </a:r>
                      <a:endParaRPr lang="es-VE" sz="1200" b="1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200" b="1" dirty="0">
                          <a:latin typeface="Arial Narrow"/>
                          <a:ea typeface="Times New Roman"/>
                          <a:cs typeface="Times New Roman"/>
                        </a:rPr>
                        <a:t>Producción especializada y en serie, la fábrica y la granja mecanizada</a:t>
                      </a:r>
                      <a:endParaRPr lang="es-VE" sz="1200" b="1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200" b="1" dirty="0">
                          <a:latin typeface="Arial Narrow"/>
                          <a:ea typeface="Times New Roman"/>
                          <a:cs typeface="Times New Roman"/>
                        </a:rPr>
                        <a:t>Automatización, producción en líneas </a:t>
                      </a:r>
                      <a:r>
                        <a:rPr lang="es-MX" sz="1200" b="1" dirty="0" smtClean="0">
                          <a:latin typeface="Arial Narrow"/>
                          <a:ea typeface="Times New Roman"/>
                          <a:cs typeface="Times New Roman"/>
                        </a:rPr>
                        <a:t>especializadas, empresas de conocimiento en red</a:t>
                      </a:r>
                      <a:endParaRPr lang="es-VE" sz="1200" b="1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371009"/>
              </p:ext>
            </p:extLst>
          </p:nvPr>
        </p:nvGraphicFramePr>
        <p:xfrm>
          <a:off x="395536" y="4869160"/>
          <a:ext cx="8352928" cy="365760"/>
        </p:xfrm>
        <a:graphic>
          <a:graphicData uri="http://schemas.openxmlformats.org/drawingml/2006/table">
            <a:tbl>
              <a:tblPr/>
              <a:tblGrid>
                <a:gridCol w="2106234"/>
                <a:gridCol w="2142238"/>
                <a:gridCol w="2016224"/>
                <a:gridCol w="2088232"/>
              </a:tblGrid>
              <a:tr h="21602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600" b="1" dirty="0">
                          <a:latin typeface="Arial Narrow"/>
                          <a:ea typeface="Times New Roman"/>
                          <a:cs typeface="Times New Roman"/>
                        </a:rPr>
                        <a:t>La noción del trabajo</a:t>
                      </a:r>
                      <a:endParaRPr lang="es-VE" sz="1600" b="1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200" dirty="0">
                          <a:latin typeface="Arial Narrow"/>
                          <a:ea typeface="Times New Roman"/>
                          <a:cs typeface="Times New Roman"/>
                        </a:rPr>
                        <a:t>Servidumbre</a:t>
                      </a:r>
                      <a:endParaRPr lang="es-VE" sz="1200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200" dirty="0">
                          <a:latin typeface="Arial Narrow"/>
                          <a:ea typeface="Times New Roman"/>
                          <a:cs typeface="Times New Roman"/>
                        </a:rPr>
                        <a:t>Fuerza de trabajo</a:t>
                      </a:r>
                      <a:endParaRPr lang="es-VE" sz="1200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200" dirty="0">
                          <a:latin typeface="Arial Narrow"/>
                          <a:ea typeface="Times New Roman"/>
                          <a:cs typeface="Times New Roman"/>
                        </a:rPr>
                        <a:t>Conocimiento</a:t>
                      </a:r>
                      <a:endParaRPr lang="es-VE" sz="1200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091090"/>
              </p:ext>
            </p:extLst>
          </p:nvPr>
        </p:nvGraphicFramePr>
        <p:xfrm>
          <a:off x="395536" y="5229200"/>
          <a:ext cx="8352928" cy="365760"/>
        </p:xfrm>
        <a:graphic>
          <a:graphicData uri="http://schemas.openxmlformats.org/drawingml/2006/table">
            <a:tbl>
              <a:tblPr/>
              <a:tblGrid>
                <a:gridCol w="2142238"/>
                <a:gridCol w="2106234"/>
                <a:gridCol w="2034226"/>
                <a:gridCol w="207023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600" b="1" dirty="0" smtClean="0">
                          <a:latin typeface="Arial Narrow"/>
                          <a:ea typeface="Times New Roman"/>
                          <a:cs typeface="Times New Roman"/>
                        </a:rPr>
                        <a:t>Rol humano</a:t>
                      </a:r>
                      <a:endParaRPr lang="es-VE" sz="1600" b="1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200" dirty="0">
                          <a:latin typeface="Arial Narrow"/>
                          <a:ea typeface="Times New Roman"/>
                          <a:cs typeface="Times New Roman"/>
                        </a:rPr>
                        <a:t>Productor (mano de obra)</a:t>
                      </a:r>
                      <a:endParaRPr lang="es-VE" sz="1200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200" dirty="0">
                          <a:latin typeface="Arial Narrow"/>
                          <a:ea typeface="Times New Roman"/>
                          <a:cs typeface="Times New Roman"/>
                        </a:rPr>
                        <a:t>Productor y consumidor</a:t>
                      </a:r>
                      <a:endParaRPr lang="es-VE" sz="1200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200" dirty="0" smtClean="0">
                          <a:latin typeface="Arial Narrow"/>
                          <a:ea typeface="Times New Roman"/>
                          <a:cs typeface="Times New Roman"/>
                        </a:rPr>
                        <a:t>Productor , consumidor, diseñador</a:t>
                      </a:r>
                      <a:endParaRPr lang="es-VE" sz="1200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1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2384060"/>
              </p:ext>
            </p:extLst>
          </p:nvPr>
        </p:nvGraphicFramePr>
        <p:xfrm>
          <a:off x="395536" y="5655528"/>
          <a:ext cx="8352928" cy="365760"/>
        </p:xfrm>
        <a:graphic>
          <a:graphicData uri="http://schemas.openxmlformats.org/drawingml/2006/table">
            <a:tbl>
              <a:tblPr/>
              <a:tblGrid>
                <a:gridCol w="2142238"/>
                <a:gridCol w="2070230"/>
                <a:gridCol w="2070230"/>
                <a:gridCol w="207023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600" b="1" dirty="0" smtClean="0">
                          <a:latin typeface="Arial Narrow"/>
                          <a:ea typeface="Times New Roman"/>
                          <a:cs typeface="Times New Roman"/>
                        </a:rPr>
                        <a:t>Tipos de economías</a:t>
                      </a:r>
                      <a:endParaRPr lang="es-VE" sz="1600" b="1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200" dirty="0">
                          <a:latin typeface="Arial Narrow"/>
                          <a:ea typeface="Times New Roman"/>
                          <a:cs typeface="Times New Roman"/>
                        </a:rPr>
                        <a:t>Economía de </a:t>
                      </a:r>
                      <a:r>
                        <a:rPr lang="es-MX" sz="1200" dirty="0" smtClean="0">
                          <a:latin typeface="Arial Narrow"/>
                          <a:ea typeface="Times New Roman"/>
                          <a:cs typeface="Times New Roman"/>
                        </a:rPr>
                        <a:t>sobre-</a:t>
                      </a:r>
                      <a:r>
                        <a:rPr lang="es-MX" sz="1200" dirty="0" err="1" smtClean="0">
                          <a:latin typeface="Arial Narrow"/>
                          <a:ea typeface="Times New Roman"/>
                          <a:cs typeface="Times New Roman"/>
                        </a:rPr>
                        <a:t>viencia</a:t>
                      </a:r>
                      <a:endParaRPr lang="es-VE" sz="1200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200" dirty="0">
                          <a:latin typeface="Arial Narrow"/>
                          <a:ea typeface="Times New Roman"/>
                          <a:cs typeface="Times New Roman"/>
                        </a:rPr>
                        <a:t>Economía de calidad de vida</a:t>
                      </a:r>
                      <a:endParaRPr lang="es-VE" sz="1200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200" dirty="0">
                          <a:latin typeface="Arial Narrow"/>
                          <a:ea typeface="Times New Roman"/>
                          <a:cs typeface="Times New Roman"/>
                        </a:rPr>
                        <a:t>Economía del confort</a:t>
                      </a:r>
                      <a:endParaRPr lang="es-VE" sz="1200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1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003460"/>
              </p:ext>
            </p:extLst>
          </p:nvPr>
        </p:nvGraphicFramePr>
        <p:xfrm>
          <a:off x="395537" y="6070047"/>
          <a:ext cx="8352927" cy="365760"/>
        </p:xfrm>
        <a:graphic>
          <a:graphicData uri="http://schemas.openxmlformats.org/drawingml/2006/table">
            <a:tbl>
              <a:tblPr/>
              <a:tblGrid>
                <a:gridCol w="2106234"/>
                <a:gridCol w="2142237"/>
                <a:gridCol w="1926215"/>
                <a:gridCol w="2178241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600" b="1" dirty="0">
                          <a:latin typeface="Arial Narrow"/>
                          <a:ea typeface="Times New Roman"/>
                          <a:cs typeface="Times New Roman"/>
                        </a:rPr>
                        <a:t>Las fuentes del poder</a:t>
                      </a:r>
                      <a:endParaRPr lang="es-VE" sz="1600" b="1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400" b="1" dirty="0">
                          <a:latin typeface="Arial Narrow"/>
                          <a:ea typeface="Times New Roman"/>
                          <a:cs typeface="Times New Roman"/>
                        </a:rPr>
                        <a:t>La tierra</a:t>
                      </a:r>
                      <a:endParaRPr lang="es-VE" sz="1400" b="1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400" b="1" dirty="0">
                          <a:latin typeface="Arial Narrow"/>
                          <a:ea typeface="Times New Roman"/>
                          <a:cs typeface="Times New Roman"/>
                        </a:rPr>
                        <a:t>El capital</a:t>
                      </a:r>
                      <a:endParaRPr lang="es-VE" sz="1400" b="1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400" b="1" dirty="0">
                          <a:latin typeface="Arial Narrow"/>
                          <a:ea typeface="Times New Roman"/>
                          <a:cs typeface="Times New Roman"/>
                        </a:rPr>
                        <a:t>Información y alta tecnología</a:t>
                      </a:r>
                      <a:endParaRPr lang="es-VE" sz="1400" b="1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5" name="14 CuadroTexto"/>
          <p:cNvSpPr txBox="1"/>
          <p:nvPr/>
        </p:nvSpPr>
        <p:spPr>
          <a:xfrm>
            <a:off x="2915816" y="4462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rgbClr val="FFFF00"/>
                </a:solidFill>
              </a:rPr>
              <a:t>ERAS TECNOLÓGICAS</a:t>
            </a:r>
            <a:endParaRPr lang="es-VE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116632"/>
            <a:ext cx="2592288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MX" dirty="0" smtClean="0"/>
              <a:t>Razones para cambiar:</a:t>
            </a:r>
            <a:endParaRPr lang="es-VE" dirty="0"/>
          </a:p>
        </p:txBody>
      </p:sp>
      <p:sp>
        <p:nvSpPr>
          <p:cNvPr id="5" name="4 CuadroTexto"/>
          <p:cNvSpPr txBox="1"/>
          <p:nvPr/>
        </p:nvSpPr>
        <p:spPr>
          <a:xfrm>
            <a:off x="323528" y="1425550"/>
            <a:ext cx="8424936" cy="9233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b="1" dirty="0" smtClean="0"/>
              <a:t>Sociedad del conocimiento</a:t>
            </a:r>
            <a:r>
              <a:rPr lang="es-MX" dirty="0" smtClean="0"/>
              <a:t>: la información y las tecnologías de la información ocupan hoy un lugar estratégico en la dinámica económica, social, cultural y política de la sociedad humana</a:t>
            </a:r>
            <a:endParaRPr lang="es-VE" dirty="0"/>
          </a:p>
        </p:txBody>
      </p:sp>
      <p:sp>
        <p:nvSpPr>
          <p:cNvPr id="6" name="5 CuadroTexto"/>
          <p:cNvSpPr txBox="1"/>
          <p:nvPr/>
        </p:nvSpPr>
        <p:spPr>
          <a:xfrm>
            <a:off x="323528" y="2361654"/>
            <a:ext cx="8424936" cy="92333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b="1" dirty="0" smtClean="0"/>
              <a:t>Viabilidad social</a:t>
            </a:r>
            <a:r>
              <a:rPr lang="es-MX" dirty="0" smtClean="0"/>
              <a:t>: para que la Sociedad del Conocimiento sea posible se requiere grandes porciones de información accesible de manera oportuna, para resolver problemas cada vez más complejos. </a:t>
            </a:r>
            <a:endParaRPr lang="es-VE" dirty="0"/>
          </a:p>
        </p:txBody>
      </p:sp>
      <p:sp>
        <p:nvSpPr>
          <p:cNvPr id="7" name="6 CuadroTexto"/>
          <p:cNvSpPr txBox="1"/>
          <p:nvPr/>
        </p:nvSpPr>
        <p:spPr>
          <a:xfrm>
            <a:off x="323528" y="3308791"/>
            <a:ext cx="8424936" cy="12003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b="1" dirty="0" smtClean="0"/>
              <a:t>Cambio en la naturaleza de la información</a:t>
            </a:r>
            <a:r>
              <a:rPr lang="es-MX" dirty="0" smtClean="0"/>
              <a:t>: ya no basta sólo obtener información rápida y oportuna, se requiere además que la información sea confiable (contrastada), de calidad (diversidad de fuentes) y procesada (</a:t>
            </a:r>
            <a:r>
              <a:rPr lang="es-MX" dirty="0" err="1" smtClean="0"/>
              <a:t>co</a:t>
            </a:r>
            <a:r>
              <a:rPr lang="es-MX" dirty="0" smtClean="0"/>
              <a:t>-relacionada con otras informaciones afines) </a:t>
            </a:r>
            <a:endParaRPr lang="es-VE" dirty="0"/>
          </a:p>
        </p:txBody>
      </p:sp>
      <p:sp>
        <p:nvSpPr>
          <p:cNvPr id="8" name="7 CuadroTexto"/>
          <p:cNvSpPr txBox="1"/>
          <p:nvPr/>
        </p:nvSpPr>
        <p:spPr>
          <a:xfrm>
            <a:off x="323528" y="561454"/>
            <a:ext cx="8424936" cy="92333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b="1" dirty="0" smtClean="0"/>
              <a:t> Histórica</a:t>
            </a:r>
            <a:r>
              <a:rPr lang="es-MX" dirty="0" smtClean="0"/>
              <a:t>: entramos en la ERA DE LA INFORMACIÓN, la civilización experimenta un ensanchamiento del acceso y procesamiento informativo jamás visto en la historia de la Humanidad.</a:t>
            </a:r>
            <a:endParaRPr lang="es-VE" dirty="0"/>
          </a:p>
        </p:txBody>
      </p:sp>
      <p:sp>
        <p:nvSpPr>
          <p:cNvPr id="9" name="8 CuadroTexto"/>
          <p:cNvSpPr txBox="1"/>
          <p:nvPr/>
        </p:nvSpPr>
        <p:spPr>
          <a:xfrm>
            <a:off x="323528" y="5541039"/>
            <a:ext cx="8424936" cy="120032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b="1" dirty="0" smtClean="0"/>
              <a:t>Información, saber y conocimiento</a:t>
            </a:r>
            <a:r>
              <a:rPr lang="es-MX" dirty="0" smtClean="0"/>
              <a:t>: un profesional de la información debe ser capaz de diseñar administrar sistemas  de información rápida y oportuna, relacionadas con los sistemas de saber (capacidad de procesamiento de la información) y relacionada con el conocimiento (saber aplicado o modificador de la realidad) </a:t>
            </a:r>
            <a:endParaRPr lang="es-VE" dirty="0"/>
          </a:p>
        </p:txBody>
      </p:sp>
      <p:sp>
        <p:nvSpPr>
          <p:cNvPr id="10" name="9 CuadroTexto"/>
          <p:cNvSpPr txBox="1"/>
          <p:nvPr/>
        </p:nvSpPr>
        <p:spPr>
          <a:xfrm>
            <a:off x="309673" y="4593902"/>
            <a:ext cx="8424936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b="1" dirty="0" smtClean="0"/>
              <a:t>Complejidad de la Información</a:t>
            </a:r>
            <a:r>
              <a:rPr lang="es-MX" dirty="0" smtClean="0"/>
              <a:t>: la información ha evolucionado desde un formato vertical hacia un modelo de múltiples fuentes, y esto ha ajustado la noción misma del concepto información.</a:t>
            </a:r>
            <a:endParaRPr lang="es-V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323528" y="116632"/>
            <a:ext cx="4032448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MX" dirty="0" smtClean="0"/>
              <a:t>PERFIL PROFESIONAL (grandes rasgos)</a:t>
            </a:r>
            <a:endParaRPr lang="es-VE" dirty="0"/>
          </a:p>
        </p:txBody>
      </p:sp>
      <p:sp>
        <p:nvSpPr>
          <p:cNvPr id="6" name="5 CuadroTexto"/>
          <p:cNvSpPr txBox="1"/>
          <p:nvPr/>
        </p:nvSpPr>
        <p:spPr>
          <a:xfrm>
            <a:off x="395536" y="2348880"/>
            <a:ext cx="8424936" cy="1477328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s-MX" b="1" dirty="0" smtClean="0"/>
              <a:t>Conocimiento organizacionales</a:t>
            </a:r>
            <a:r>
              <a:rPr lang="es-MX" dirty="0" smtClean="0"/>
              <a:t>:</a:t>
            </a:r>
          </a:p>
          <a:p>
            <a:endParaRPr lang="es-MX" dirty="0" smtClean="0"/>
          </a:p>
          <a:p>
            <a:pPr algn="r"/>
            <a:r>
              <a:rPr lang="es-MX" dirty="0" smtClean="0"/>
              <a:t>La información es el “ADN” de las organizaciones.</a:t>
            </a:r>
          </a:p>
          <a:p>
            <a:pPr algn="r"/>
            <a:r>
              <a:rPr lang="es-MX" dirty="0" smtClean="0"/>
              <a:t>El </a:t>
            </a:r>
            <a:r>
              <a:rPr lang="es-MX" dirty="0"/>
              <a:t>profesional de la </a:t>
            </a:r>
            <a:r>
              <a:rPr lang="es-MX" dirty="0" smtClean="0"/>
              <a:t>información será, en consecuencia, diestro en ingeniería </a:t>
            </a:r>
            <a:r>
              <a:rPr lang="es-MX" dirty="0"/>
              <a:t>de las organizaciones. </a:t>
            </a:r>
            <a:endParaRPr lang="es-VE" dirty="0"/>
          </a:p>
        </p:txBody>
      </p:sp>
      <p:sp>
        <p:nvSpPr>
          <p:cNvPr id="8" name="7 CuadroTexto"/>
          <p:cNvSpPr txBox="1"/>
          <p:nvPr/>
        </p:nvSpPr>
        <p:spPr>
          <a:xfrm>
            <a:off x="395536" y="620688"/>
            <a:ext cx="8424936" cy="14773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s-MX" b="1" dirty="0" smtClean="0"/>
              <a:t>Conocimiento de tecnologías de la información</a:t>
            </a:r>
            <a:r>
              <a:rPr lang="es-MX" dirty="0" smtClean="0"/>
              <a:t>:</a:t>
            </a:r>
          </a:p>
          <a:p>
            <a:endParaRPr lang="es-MX" dirty="0" smtClean="0"/>
          </a:p>
          <a:p>
            <a:pPr algn="r"/>
            <a:r>
              <a:rPr lang="es-MX" dirty="0" smtClean="0"/>
              <a:t>Desde la naturaleza de la información (selección, clasificación, </a:t>
            </a:r>
            <a:r>
              <a:rPr lang="es-MX" dirty="0" err="1" smtClean="0"/>
              <a:t>co</a:t>
            </a:r>
            <a:r>
              <a:rPr lang="es-MX" dirty="0" smtClean="0"/>
              <a:t>-procesamiento) hasta el diseño de bases de datos y de programación,</a:t>
            </a:r>
          </a:p>
          <a:p>
            <a:pPr algn="r"/>
            <a:r>
              <a:rPr lang="es-MX" dirty="0" smtClean="0"/>
              <a:t>y actualización en dispositivos de almacenamiento y procesamiento</a:t>
            </a:r>
            <a:endParaRPr lang="es-VE" dirty="0"/>
          </a:p>
        </p:txBody>
      </p:sp>
      <p:sp>
        <p:nvSpPr>
          <p:cNvPr id="9" name="8 CuadroTexto"/>
          <p:cNvSpPr txBox="1"/>
          <p:nvPr/>
        </p:nvSpPr>
        <p:spPr>
          <a:xfrm>
            <a:off x="395536" y="3945830"/>
            <a:ext cx="8424936" cy="1200329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s-MX" b="1" dirty="0" smtClean="0"/>
              <a:t>Diseñador, gerencia y asesoramiento en el manejo de sistemas informativos</a:t>
            </a:r>
            <a:r>
              <a:rPr lang="es-MX" dirty="0" smtClean="0"/>
              <a:t>:</a:t>
            </a:r>
          </a:p>
          <a:p>
            <a:endParaRPr lang="es-MX" dirty="0" smtClean="0"/>
          </a:p>
          <a:p>
            <a:pPr algn="r"/>
            <a:r>
              <a:rPr lang="es-MX" dirty="0" smtClean="0"/>
              <a:t>Creador de protocolos, normativas, regulaciones, mejoramiento de procedimientos administrativos, gerenciales y de relaciones entre organizaciones y sus entornos.</a:t>
            </a:r>
            <a:endParaRPr lang="es-VE" dirty="0"/>
          </a:p>
        </p:txBody>
      </p:sp>
      <p:sp>
        <p:nvSpPr>
          <p:cNvPr id="7" name="6 CuadroTexto"/>
          <p:cNvSpPr txBox="1"/>
          <p:nvPr/>
        </p:nvSpPr>
        <p:spPr>
          <a:xfrm>
            <a:off x="395536" y="5385990"/>
            <a:ext cx="8424936" cy="120032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b="1" dirty="0" smtClean="0"/>
              <a:t>Investigador, explorador de metodologías y teorías: </a:t>
            </a:r>
          </a:p>
          <a:p>
            <a:endParaRPr lang="es-MX" b="1" dirty="0" smtClean="0"/>
          </a:p>
          <a:p>
            <a:pPr algn="r"/>
            <a:r>
              <a:rPr lang="es-MX" dirty="0" smtClean="0"/>
              <a:t>Profesional capaz de diseñar y aplicar investigaciones puntuales para detectar, </a:t>
            </a:r>
            <a:r>
              <a:rPr lang="es-MX" dirty="0" err="1" smtClean="0"/>
              <a:t>diagnósticar</a:t>
            </a:r>
            <a:r>
              <a:rPr lang="es-MX" dirty="0" smtClean="0"/>
              <a:t>, proponer soluciones </a:t>
            </a:r>
            <a:endParaRPr lang="es-V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14 Imagen" descr="Contenidos web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513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2051720" y="332656"/>
            <a:ext cx="5472608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VE" b="1" dirty="0" smtClean="0"/>
              <a:t>Destrezas de un científico de la información</a:t>
            </a:r>
            <a:endParaRPr lang="es-VE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2915816" y="3140968"/>
            <a:ext cx="3384376" cy="15696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VE" sz="3200" dirty="0" smtClean="0">
                <a:latin typeface="Arial" pitchFamily="34" charset="0"/>
                <a:cs typeface="Arial" pitchFamily="34" charset="0"/>
              </a:rPr>
              <a:t>GESTIÓN DEL CONOCIMIENTO </a:t>
            </a:r>
          </a:p>
          <a:p>
            <a:pPr algn="ctr"/>
            <a:endParaRPr lang="es-VE" sz="3200" dirty="0"/>
          </a:p>
        </p:txBody>
      </p:sp>
    </p:spTree>
    <p:extLst>
      <p:ext uri="{BB962C8B-B14F-4D97-AF65-F5344CB8AC3E}">
        <p14:creationId xmlns:p14="http://schemas.microsoft.com/office/powerpoint/2010/main" val="35202264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613</Words>
  <Application>Microsoft Office PowerPoint</Application>
  <PresentationFormat>Presentación en pantalla (4:3)</PresentationFormat>
  <Paragraphs>71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Prof. BERNARDINO HERRERA LEÓN Investigador ININCO  / Docente EBA/ FHE / UCV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Comunicación Social</dc:creator>
  <cp:lastModifiedBy>Gibran Herrera</cp:lastModifiedBy>
  <cp:revision>30</cp:revision>
  <dcterms:created xsi:type="dcterms:W3CDTF">2014-10-21T21:11:49Z</dcterms:created>
  <dcterms:modified xsi:type="dcterms:W3CDTF">2014-08-01T18:23:24Z</dcterms:modified>
</cp:coreProperties>
</file>